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2.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zh-CN" sz="1800" spc="-1" strike="noStrike">
                <a:solidFill>
                  <a:srgbClr val="000000"/>
                </a:solidFill>
                <a:latin typeface="等线"/>
              </a:rPr>
              <a:t>单击以移动幻灯片</a:t>
            </a:r>
            <a:endParaRPr b="0" lang="en-US" sz="1800" spc="-1" strike="noStrike">
              <a:solidFill>
                <a:srgbClr val="000000"/>
              </a:solidFill>
              <a:latin typeface="等线"/>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zh-CN" sz="2000" spc="-1" strike="noStrike">
                <a:latin typeface="Arial"/>
              </a:rPr>
              <a:t>点击编辑备注格式</a:t>
            </a:r>
            <a:endParaRPr b="0" lang="en-US" sz="2000" spc="-1" strike="noStrike">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&lt;页眉&gt;</a:t>
            </a:r>
            <a:endParaRPr b="0" lang="en-US" sz="1400" spc="-1" strike="noStrike">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&lt;日期/时间&gt;</a:t>
            </a:r>
            <a:endParaRPr b="0" lang="en-US" sz="1400" spc="-1" strike="noStrike">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&lt;页脚&gt;</a:t>
            </a:r>
            <a:endParaRPr b="0" lang="en-US" sz="1400" spc="-1" strike="noStrike">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142D273B-B26F-4B1D-B8D6-3855A6662F2C}"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Num" idx="10"/>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98E5E090-4713-4F8A-B2FB-A8C228A88D5D}" type="slidenum">
              <a:rPr b="0" lang="en-US" sz="1400" spc="-1" strike="noStrike">
                <a:latin typeface="Times New Roman"/>
                <a:ea typeface="Noto Serif CJK SC"/>
              </a:rPr>
              <a:t>&lt;编号&gt;</a:t>
            </a:fld>
            <a:endParaRPr b="0" lang="en-US" sz="1400" spc="-1" strike="noStrike">
              <a:latin typeface="Times New Roman"/>
            </a:endParaRPr>
          </a:p>
        </p:txBody>
      </p:sp>
      <p:sp>
        <p:nvSpPr>
          <p:cNvPr id="207" name="PlaceHolder 2"/>
          <p:cNvSpPr>
            <a:spLocks noGrp="1"/>
          </p:cNvSpPr>
          <p:nvPr>
            <p:ph type="sldImg"/>
          </p:nvPr>
        </p:nvSpPr>
        <p:spPr>
          <a:xfrm>
            <a:off x="217440" y="812880"/>
            <a:ext cx="7124400" cy="4008240"/>
          </a:xfrm>
          <a:prstGeom prst="rect">
            <a:avLst/>
          </a:prstGeom>
          <a:ln w="0">
            <a:noFill/>
          </a:ln>
        </p:spPr>
      </p:sp>
      <p:sp>
        <p:nvSpPr>
          <p:cNvPr id="208"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Num" idx="18"/>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13AC4E31-F99B-4FF4-970C-3CA5AD8074F4}" type="slidenum">
              <a:rPr b="0" lang="en-US" sz="1400" spc="-1" strike="noStrike">
                <a:latin typeface="Times New Roman"/>
                <a:ea typeface="Noto Serif CJK SC"/>
              </a:rPr>
              <a:t>&lt;编号&gt;</a:t>
            </a:fld>
            <a:endParaRPr b="0" lang="en-US" sz="1400" spc="-1" strike="noStrike">
              <a:latin typeface="Times New Roman"/>
            </a:endParaRPr>
          </a:p>
        </p:txBody>
      </p:sp>
      <p:sp>
        <p:nvSpPr>
          <p:cNvPr id="231" name="PlaceHolder 2"/>
          <p:cNvSpPr>
            <a:spLocks noGrp="1"/>
          </p:cNvSpPr>
          <p:nvPr>
            <p:ph type="sldImg"/>
          </p:nvPr>
        </p:nvSpPr>
        <p:spPr>
          <a:xfrm>
            <a:off x="217440" y="812880"/>
            <a:ext cx="7124400" cy="4008240"/>
          </a:xfrm>
          <a:prstGeom prst="rect">
            <a:avLst/>
          </a:prstGeom>
          <a:ln w="0">
            <a:noFill/>
          </a:ln>
        </p:spPr>
      </p:sp>
      <p:sp>
        <p:nvSpPr>
          <p:cNvPr id="232"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Num" idx="19"/>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85F397AE-5E5D-4AEC-9B17-39707EDEAFED}" type="slidenum">
              <a:rPr b="0" lang="en-US" sz="1400" spc="-1" strike="noStrike">
                <a:latin typeface="Times New Roman"/>
                <a:ea typeface="Noto Serif CJK SC"/>
              </a:rPr>
              <a:t>&lt;编号&gt;</a:t>
            </a:fld>
            <a:endParaRPr b="0" lang="en-US" sz="1400" spc="-1" strike="noStrike">
              <a:latin typeface="Times New Roman"/>
            </a:endParaRPr>
          </a:p>
        </p:txBody>
      </p:sp>
      <p:sp>
        <p:nvSpPr>
          <p:cNvPr id="234" name="PlaceHolder 2"/>
          <p:cNvSpPr>
            <a:spLocks noGrp="1"/>
          </p:cNvSpPr>
          <p:nvPr>
            <p:ph type="sldImg"/>
          </p:nvPr>
        </p:nvSpPr>
        <p:spPr>
          <a:xfrm>
            <a:off x="217440" y="812880"/>
            <a:ext cx="7124400" cy="4008240"/>
          </a:xfrm>
          <a:prstGeom prst="rect">
            <a:avLst/>
          </a:prstGeom>
          <a:ln w="0">
            <a:noFill/>
          </a:ln>
        </p:spPr>
      </p:sp>
      <p:sp>
        <p:nvSpPr>
          <p:cNvPr id="235"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Num" idx="20"/>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488BE3B7-0A48-4743-BE57-D7BB9ECB4735}" type="slidenum">
              <a:rPr b="0" lang="en-US" sz="1400" spc="-1" strike="noStrike">
                <a:latin typeface="Times New Roman"/>
                <a:ea typeface="Noto Serif CJK SC"/>
              </a:rPr>
              <a:t>&lt;编号&gt;</a:t>
            </a:fld>
            <a:endParaRPr b="0" lang="en-US" sz="1400" spc="-1" strike="noStrike">
              <a:latin typeface="Times New Roman"/>
            </a:endParaRPr>
          </a:p>
        </p:txBody>
      </p:sp>
      <p:sp>
        <p:nvSpPr>
          <p:cNvPr id="237" name="PlaceHolder 2"/>
          <p:cNvSpPr>
            <a:spLocks noGrp="1"/>
          </p:cNvSpPr>
          <p:nvPr>
            <p:ph type="sldImg"/>
          </p:nvPr>
        </p:nvSpPr>
        <p:spPr>
          <a:xfrm>
            <a:off x="217440" y="812880"/>
            <a:ext cx="7124400" cy="4008240"/>
          </a:xfrm>
          <a:prstGeom prst="rect">
            <a:avLst/>
          </a:prstGeom>
          <a:ln w="0">
            <a:noFill/>
          </a:ln>
        </p:spPr>
      </p:sp>
      <p:sp>
        <p:nvSpPr>
          <p:cNvPr id="238"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Num" idx="21"/>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7A0F326D-30A0-48C2-9EE2-2151748E7916}" type="slidenum">
              <a:rPr b="0" lang="en-US" sz="1400" spc="-1" strike="noStrike">
                <a:latin typeface="Times New Roman"/>
                <a:ea typeface="Noto Serif CJK SC"/>
              </a:rPr>
              <a:t>&lt;编号&gt;</a:t>
            </a:fld>
            <a:endParaRPr b="0" lang="en-US" sz="1400" spc="-1" strike="noStrike">
              <a:latin typeface="Times New Roman"/>
            </a:endParaRPr>
          </a:p>
        </p:txBody>
      </p:sp>
      <p:sp>
        <p:nvSpPr>
          <p:cNvPr id="240" name="PlaceHolder 2"/>
          <p:cNvSpPr>
            <a:spLocks noGrp="1"/>
          </p:cNvSpPr>
          <p:nvPr>
            <p:ph type="sldImg"/>
          </p:nvPr>
        </p:nvSpPr>
        <p:spPr>
          <a:xfrm>
            <a:off x="217440" y="812880"/>
            <a:ext cx="7124400" cy="4008240"/>
          </a:xfrm>
          <a:prstGeom prst="rect">
            <a:avLst/>
          </a:prstGeom>
          <a:ln w="0">
            <a:noFill/>
          </a:ln>
        </p:spPr>
      </p:sp>
      <p:sp>
        <p:nvSpPr>
          <p:cNvPr id="241"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Num" idx="22"/>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00B278F8-8186-489D-8F2E-90F5CCF5FF84}" type="slidenum">
              <a:rPr b="0" lang="en-US" sz="1400" spc="-1" strike="noStrike">
                <a:latin typeface="Times New Roman"/>
                <a:ea typeface="Noto Serif CJK SC"/>
              </a:rPr>
              <a:t>&lt;编号&gt;</a:t>
            </a:fld>
            <a:endParaRPr b="0" lang="en-US" sz="1400" spc="-1" strike="noStrike">
              <a:latin typeface="Times New Roman"/>
            </a:endParaRPr>
          </a:p>
        </p:txBody>
      </p:sp>
      <p:sp>
        <p:nvSpPr>
          <p:cNvPr id="243" name="PlaceHolder 2"/>
          <p:cNvSpPr>
            <a:spLocks noGrp="1"/>
          </p:cNvSpPr>
          <p:nvPr>
            <p:ph type="sldImg"/>
          </p:nvPr>
        </p:nvSpPr>
        <p:spPr>
          <a:xfrm>
            <a:off x="217440" y="812880"/>
            <a:ext cx="7124400" cy="4008240"/>
          </a:xfrm>
          <a:prstGeom prst="rect">
            <a:avLst/>
          </a:prstGeom>
          <a:ln w="0">
            <a:noFill/>
          </a:ln>
        </p:spPr>
      </p:sp>
      <p:sp>
        <p:nvSpPr>
          <p:cNvPr id="244"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Num" idx="23"/>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46072632-6322-492A-8C12-4E29BACBE075}" type="slidenum">
              <a:rPr b="0" lang="en-US" sz="1400" spc="-1" strike="noStrike">
                <a:latin typeface="Times New Roman"/>
                <a:ea typeface="Noto Serif CJK SC"/>
              </a:rPr>
              <a:t>&lt;编号&gt;</a:t>
            </a:fld>
            <a:endParaRPr b="0" lang="en-US" sz="1400" spc="-1" strike="noStrike">
              <a:latin typeface="Times New Roman"/>
            </a:endParaRPr>
          </a:p>
        </p:txBody>
      </p:sp>
      <p:sp>
        <p:nvSpPr>
          <p:cNvPr id="246" name="PlaceHolder 2"/>
          <p:cNvSpPr>
            <a:spLocks noGrp="1"/>
          </p:cNvSpPr>
          <p:nvPr>
            <p:ph type="sldImg"/>
          </p:nvPr>
        </p:nvSpPr>
        <p:spPr>
          <a:xfrm>
            <a:off x="217440" y="812880"/>
            <a:ext cx="7124400" cy="4008240"/>
          </a:xfrm>
          <a:prstGeom prst="rect">
            <a:avLst/>
          </a:prstGeom>
          <a:ln w="0">
            <a:noFill/>
          </a:ln>
        </p:spPr>
      </p:sp>
      <p:sp>
        <p:nvSpPr>
          <p:cNvPr id="247"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Num" idx="24"/>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EA92E111-1EF8-4F11-8E80-4E295D232C4D}" type="slidenum">
              <a:rPr b="0" lang="en-US" sz="1400" spc="-1" strike="noStrike">
                <a:latin typeface="Times New Roman"/>
                <a:ea typeface="Noto Serif CJK SC"/>
              </a:rPr>
              <a:t>&lt;编号&gt;</a:t>
            </a:fld>
            <a:endParaRPr b="0" lang="en-US" sz="1400" spc="-1" strike="noStrike">
              <a:latin typeface="Times New Roman"/>
            </a:endParaRPr>
          </a:p>
        </p:txBody>
      </p:sp>
      <p:sp>
        <p:nvSpPr>
          <p:cNvPr id="249" name="PlaceHolder 2"/>
          <p:cNvSpPr>
            <a:spLocks noGrp="1"/>
          </p:cNvSpPr>
          <p:nvPr>
            <p:ph type="sldImg"/>
          </p:nvPr>
        </p:nvSpPr>
        <p:spPr>
          <a:xfrm>
            <a:off x="217440" y="812880"/>
            <a:ext cx="7124400" cy="4008240"/>
          </a:xfrm>
          <a:prstGeom prst="rect">
            <a:avLst/>
          </a:prstGeom>
          <a:ln w="0">
            <a:noFill/>
          </a:ln>
        </p:spPr>
      </p:sp>
      <p:sp>
        <p:nvSpPr>
          <p:cNvPr id="250"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Num" idx="25"/>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9E012CE7-13FF-42A5-A1A6-6CDD66504C62}" type="slidenum">
              <a:rPr b="0" lang="en-US" sz="1400" spc="-1" strike="noStrike">
                <a:latin typeface="Times New Roman"/>
                <a:ea typeface="Noto Serif CJK SC"/>
              </a:rPr>
              <a:t>&lt;编号&gt;</a:t>
            </a:fld>
            <a:endParaRPr b="0" lang="en-US" sz="1400" spc="-1" strike="noStrike">
              <a:latin typeface="Times New Roman"/>
            </a:endParaRPr>
          </a:p>
        </p:txBody>
      </p:sp>
      <p:sp>
        <p:nvSpPr>
          <p:cNvPr id="252" name="PlaceHolder 2"/>
          <p:cNvSpPr>
            <a:spLocks noGrp="1"/>
          </p:cNvSpPr>
          <p:nvPr>
            <p:ph type="sldImg"/>
          </p:nvPr>
        </p:nvSpPr>
        <p:spPr>
          <a:xfrm>
            <a:off x="217440" y="812880"/>
            <a:ext cx="7124400" cy="4008240"/>
          </a:xfrm>
          <a:prstGeom prst="rect">
            <a:avLst/>
          </a:prstGeom>
          <a:ln w="0">
            <a:noFill/>
          </a:ln>
        </p:spPr>
      </p:sp>
      <p:sp>
        <p:nvSpPr>
          <p:cNvPr id="253"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Num" idx="26"/>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2623A75E-F139-455D-81CF-4DB112B50B08}" type="slidenum">
              <a:rPr b="0" lang="en-US" sz="1400" spc="-1" strike="noStrike">
                <a:latin typeface="Times New Roman"/>
                <a:ea typeface="Noto Serif CJK SC"/>
              </a:rPr>
              <a:t>&lt;编号&gt;</a:t>
            </a:fld>
            <a:endParaRPr b="0" lang="en-US" sz="1400" spc="-1" strike="noStrike">
              <a:latin typeface="Times New Roman"/>
            </a:endParaRPr>
          </a:p>
        </p:txBody>
      </p:sp>
      <p:sp>
        <p:nvSpPr>
          <p:cNvPr id="255" name="PlaceHolder 2"/>
          <p:cNvSpPr>
            <a:spLocks noGrp="1"/>
          </p:cNvSpPr>
          <p:nvPr>
            <p:ph type="sldImg"/>
          </p:nvPr>
        </p:nvSpPr>
        <p:spPr>
          <a:xfrm>
            <a:off x="217440" y="812880"/>
            <a:ext cx="7124400" cy="4008240"/>
          </a:xfrm>
          <a:prstGeom prst="rect">
            <a:avLst/>
          </a:prstGeom>
          <a:ln w="0">
            <a:noFill/>
          </a:ln>
        </p:spPr>
      </p:sp>
      <p:sp>
        <p:nvSpPr>
          <p:cNvPr id="256"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Num" idx="27"/>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64E23F82-E883-45BB-8583-4EAA6699C386}" type="slidenum">
              <a:rPr b="0" lang="en-US" sz="1400" spc="-1" strike="noStrike">
                <a:latin typeface="Times New Roman"/>
                <a:ea typeface="Noto Serif CJK SC"/>
              </a:rPr>
              <a:t>&lt;编号&gt;</a:t>
            </a:fld>
            <a:endParaRPr b="0" lang="en-US" sz="1400" spc="-1" strike="noStrike">
              <a:latin typeface="Times New Roman"/>
            </a:endParaRPr>
          </a:p>
        </p:txBody>
      </p:sp>
      <p:sp>
        <p:nvSpPr>
          <p:cNvPr id="258" name="PlaceHolder 2"/>
          <p:cNvSpPr>
            <a:spLocks noGrp="1"/>
          </p:cNvSpPr>
          <p:nvPr>
            <p:ph type="sldImg"/>
          </p:nvPr>
        </p:nvSpPr>
        <p:spPr>
          <a:xfrm>
            <a:off x="217440" y="812880"/>
            <a:ext cx="7124400" cy="4008240"/>
          </a:xfrm>
          <a:prstGeom prst="rect">
            <a:avLst/>
          </a:prstGeom>
          <a:ln w="0">
            <a:noFill/>
          </a:ln>
        </p:spPr>
      </p:sp>
      <p:sp>
        <p:nvSpPr>
          <p:cNvPr id="259"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Num" idx="28"/>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749F8765-6730-4326-A5FC-0E8645EBD3C0}" type="slidenum">
              <a:rPr b="0" lang="en-US" sz="1400" spc="-1" strike="noStrike">
                <a:latin typeface="Times New Roman"/>
                <a:ea typeface="Noto Serif CJK SC"/>
              </a:rPr>
              <a:t>&lt;编号&gt;</a:t>
            </a:fld>
            <a:endParaRPr b="0" lang="en-US" sz="1400" spc="-1" strike="noStrike">
              <a:latin typeface="Times New Roman"/>
            </a:endParaRPr>
          </a:p>
        </p:txBody>
      </p:sp>
      <p:sp>
        <p:nvSpPr>
          <p:cNvPr id="261" name="PlaceHolder 2"/>
          <p:cNvSpPr>
            <a:spLocks noGrp="1"/>
          </p:cNvSpPr>
          <p:nvPr>
            <p:ph type="sldImg"/>
          </p:nvPr>
        </p:nvSpPr>
        <p:spPr>
          <a:xfrm>
            <a:off x="217440" y="812880"/>
            <a:ext cx="7124400" cy="4008240"/>
          </a:xfrm>
          <a:prstGeom prst="rect">
            <a:avLst/>
          </a:prstGeom>
          <a:ln w="0">
            <a:noFill/>
          </a:ln>
        </p:spPr>
      </p:sp>
      <p:sp>
        <p:nvSpPr>
          <p:cNvPr id="262"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Num" idx="29"/>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E6619D60-A101-45F9-A1A2-968B881BBEDD}" type="slidenum">
              <a:rPr b="0" lang="en-US" sz="1400" spc="-1" strike="noStrike">
                <a:latin typeface="Times New Roman"/>
                <a:ea typeface="Noto Serif CJK SC"/>
              </a:rPr>
              <a:t>&lt;编号&gt;</a:t>
            </a:fld>
            <a:endParaRPr b="0" lang="en-US" sz="1400" spc="-1" strike="noStrike">
              <a:latin typeface="Times New Roman"/>
            </a:endParaRPr>
          </a:p>
        </p:txBody>
      </p:sp>
      <p:sp>
        <p:nvSpPr>
          <p:cNvPr id="264" name="PlaceHolder 2"/>
          <p:cNvSpPr>
            <a:spLocks noGrp="1"/>
          </p:cNvSpPr>
          <p:nvPr>
            <p:ph type="sldImg"/>
          </p:nvPr>
        </p:nvSpPr>
        <p:spPr>
          <a:xfrm>
            <a:off x="217440" y="812880"/>
            <a:ext cx="7124400" cy="4008240"/>
          </a:xfrm>
          <a:prstGeom prst="rect">
            <a:avLst/>
          </a:prstGeom>
          <a:ln w="0">
            <a:noFill/>
          </a:ln>
        </p:spPr>
      </p:sp>
      <p:sp>
        <p:nvSpPr>
          <p:cNvPr id="265"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Num" idx="30"/>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2C89D8DB-CB80-4331-8F4C-3A9312131D96}" type="slidenum">
              <a:rPr b="0" lang="en-US" sz="1400" spc="-1" strike="noStrike">
                <a:latin typeface="Times New Roman"/>
                <a:ea typeface="Noto Serif CJK SC"/>
              </a:rPr>
              <a:t>&lt;编号&gt;</a:t>
            </a:fld>
            <a:endParaRPr b="0" lang="en-US" sz="1400" spc="-1" strike="noStrike">
              <a:latin typeface="Times New Roman"/>
            </a:endParaRPr>
          </a:p>
        </p:txBody>
      </p:sp>
      <p:sp>
        <p:nvSpPr>
          <p:cNvPr id="267" name="PlaceHolder 2"/>
          <p:cNvSpPr>
            <a:spLocks noGrp="1"/>
          </p:cNvSpPr>
          <p:nvPr>
            <p:ph type="sldImg"/>
          </p:nvPr>
        </p:nvSpPr>
        <p:spPr>
          <a:xfrm>
            <a:off x="217440" y="812880"/>
            <a:ext cx="7124400" cy="4008240"/>
          </a:xfrm>
          <a:prstGeom prst="rect">
            <a:avLst/>
          </a:prstGeom>
          <a:ln w="0">
            <a:noFill/>
          </a:ln>
        </p:spPr>
      </p:sp>
      <p:sp>
        <p:nvSpPr>
          <p:cNvPr id="268"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Num" idx="31"/>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A15E8D47-55C6-405B-A1FE-61A00566E813}" type="slidenum">
              <a:rPr b="0" lang="en-US" sz="1400" spc="-1" strike="noStrike">
                <a:latin typeface="Times New Roman"/>
                <a:ea typeface="Noto Serif CJK SC"/>
              </a:rPr>
              <a:t>&lt;编号&gt;</a:t>
            </a:fld>
            <a:endParaRPr b="0" lang="en-US" sz="1400" spc="-1" strike="noStrike">
              <a:latin typeface="Times New Roman"/>
            </a:endParaRPr>
          </a:p>
        </p:txBody>
      </p:sp>
      <p:sp>
        <p:nvSpPr>
          <p:cNvPr id="270" name="PlaceHolder 2"/>
          <p:cNvSpPr>
            <a:spLocks noGrp="1"/>
          </p:cNvSpPr>
          <p:nvPr>
            <p:ph type="sldImg"/>
          </p:nvPr>
        </p:nvSpPr>
        <p:spPr>
          <a:xfrm>
            <a:off x="217440" y="812880"/>
            <a:ext cx="7124400" cy="4008240"/>
          </a:xfrm>
          <a:prstGeom prst="rect">
            <a:avLst/>
          </a:prstGeom>
          <a:ln w="0">
            <a:noFill/>
          </a:ln>
        </p:spPr>
      </p:sp>
      <p:sp>
        <p:nvSpPr>
          <p:cNvPr id="271"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Num" idx="32"/>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49141743-B48E-4D3D-9964-AD27FA2807BF}" type="slidenum">
              <a:rPr b="0" lang="en-US" sz="1400" spc="-1" strike="noStrike">
                <a:latin typeface="Times New Roman"/>
                <a:ea typeface="Noto Serif CJK SC"/>
              </a:rPr>
              <a:t>&lt;编号&gt;</a:t>
            </a:fld>
            <a:endParaRPr b="0" lang="en-US" sz="1400" spc="-1" strike="noStrike">
              <a:latin typeface="Times New Roman"/>
            </a:endParaRPr>
          </a:p>
        </p:txBody>
      </p:sp>
      <p:sp>
        <p:nvSpPr>
          <p:cNvPr id="273" name="PlaceHolder 2"/>
          <p:cNvSpPr>
            <a:spLocks noGrp="1"/>
          </p:cNvSpPr>
          <p:nvPr>
            <p:ph type="sldImg"/>
          </p:nvPr>
        </p:nvSpPr>
        <p:spPr>
          <a:xfrm>
            <a:off x="217440" y="812880"/>
            <a:ext cx="7124400" cy="4008240"/>
          </a:xfrm>
          <a:prstGeom prst="rect">
            <a:avLst/>
          </a:prstGeom>
          <a:ln w="0">
            <a:noFill/>
          </a:ln>
        </p:spPr>
      </p:sp>
      <p:sp>
        <p:nvSpPr>
          <p:cNvPr id="274"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Num" idx="11"/>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DDD19230-5754-47ED-B33D-F9133523E979}" type="slidenum">
              <a:rPr b="0" lang="en-US" sz="1400" spc="-1" strike="noStrike">
                <a:latin typeface="Times New Roman"/>
                <a:ea typeface="Noto Serif CJK SC"/>
              </a:rPr>
              <a:t>&lt;编号&gt;</a:t>
            </a:fld>
            <a:endParaRPr b="0" lang="en-US" sz="1400" spc="-1" strike="noStrike">
              <a:latin typeface="Times New Roman"/>
            </a:endParaRPr>
          </a:p>
        </p:txBody>
      </p:sp>
      <p:sp>
        <p:nvSpPr>
          <p:cNvPr id="210" name="PlaceHolder 2"/>
          <p:cNvSpPr>
            <a:spLocks noGrp="1"/>
          </p:cNvSpPr>
          <p:nvPr>
            <p:ph type="sldImg"/>
          </p:nvPr>
        </p:nvSpPr>
        <p:spPr>
          <a:xfrm>
            <a:off x="217440" y="812880"/>
            <a:ext cx="7124400" cy="4008240"/>
          </a:xfrm>
          <a:prstGeom prst="rect">
            <a:avLst/>
          </a:prstGeom>
          <a:ln w="0">
            <a:noFill/>
          </a:ln>
        </p:spPr>
      </p:sp>
      <p:sp>
        <p:nvSpPr>
          <p:cNvPr id="211"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Num" idx="12"/>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65E74776-0DAE-4480-A53C-279AB982BEBC}" type="slidenum">
              <a:rPr b="0" lang="en-US" sz="1400" spc="-1" strike="noStrike">
                <a:latin typeface="Times New Roman"/>
                <a:ea typeface="Noto Serif CJK SC"/>
              </a:rPr>
              <a:t>&lt;编号&gt;</a:t>
            </a:fld>
            <a:endParaRPr b="0" lang="en-US" sz="1400" spc="-1" strike="noStrike">
              <a:latin typeface="Times New Roman"/>
            </a:endParaRPr>
          </a:p>
        </p:txBody>
      </p:sp>
      <p:sp>
        <p:nvSpPr>
          <p:cNvPr id="213" name="PlaceHolder 2"/>
          <p:cNvSpPr>
            <a:spLocks noGrp="1"/>
          </p:cNvSpPr>
          <p:nvPr>
            <p:ph type="sldImg"/>
          </p:nvPr>
        </p:nvSpPr>
        <p:spPr>
          <a:xfrm>
            <a:off x="217440" y="812880"/>
            <a:ext cx="7124400" cy="4008240"/>
          </a:xfrm>
          <a:prstGeom prst="rect">
            <a:avLst/>
          </a:prstGeom>
          <a:ln w="0">
            <a:noFill/>
          </a:ln>
        </p:spPr>
      </p:sp>
      <p:sp>
        <p:nvSpPr>
          <p:cNvPr id="214"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Num" idx="13"/>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7FFB9960-C577-4E19-A547-395B9B5F6CE8}" type="slidenum">
              <a:rPr b="0" lang="en-US" sz="1400" spc="-1" strike="noStrike">
                <a:latin typeface="Times New Roman"/>
                <a:ea typeface="Noto Serif CJK SC"/>
              </a:rPr>
              <a:t>&lt;编号&gt;</a:t>
            </a:fld>
            <a:endParaRPr b="0" lang="en-US" sz="1400" spc="-1" strike="noStrike">
              <a:latin typeface="Times New Roman"/>
            </a:endParaRPr>
          </a:p>
        </p:txBody>
      </p:sp>
      <p:sp>
        <p:nvSpPr>
          <p:cNvPr id="216" name="PlaceHolder 2"/>
          <p:cNvSpPr>
            <a:spLocks noGrp="1"/>
          </p:cNvSpPr>
          <p:nvPr>
            <p:ph type="sldImg"/>
          </p:nvPr>
        </p:nvSpPr>
        <p:spPr>
          <a:xfrm>
            <a:off x="217440" y="812880"/>
            <a:ext cx="7124400" cy="4008240"/>
          </a:xfrm>
          <a:prstGeom prst="rect">
            <a:avLst/>
          </a:prstGeom>
          <a:ln w="0">
            <a:noFill/>
          </a:ln>
        </p:spPr>
      </p:sp>
      <p:sp>
        <p:nvSpPr>
          <p:cNvPr id="217"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Num" idx="14"/>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A38B7C26-3E99-4652-A966-95C8EF4814AF}" type="slidenum">
              <a:rPr b="0" lang="en-US" sz="1400" spc="-1" strike="noStrike">
                <a:latin typeface="Times New Roman"/>
                <a:ea typeface="Noto Serif CJK SC"/>
              </a:rPr>
              <a:t>&lt;编号&gt;</a:t>
            </a:fld>
            <a:endParaRPr b="0" lang="en-US" sz="1400" spc="-1" strike="noStrike">
              <a:latin typeface="Times New Roman"/>
            </a:endParaRPr>
          </a:p>
        </p:txBody>
      </p:sp>
      <p:sp>
        <p:nvSpPr>
          <p:cNvPr id="219" name="PlaceHolder 2"/>
          <p:cNvSpPr>
            <a:spLocks noGrp="1"/>
          </p:cNvSpPr>
          <p:nvPr>
            <p:ph type="sldImg"/>
          </p:nvPr>
        </p:nvSpPr>
        <p:spPr>
          <a:xfrm>
            <a:off x="217440" y="812880"/>
            <a:ext cx="7124400" cy="4008240"/>
          </a:xfrm>
          <a:prstGeom prst="rect">
            <a:avLst/>
          </a:prstGeom>
          <a:ln w="0">
            <a:noFill/>
          </a:ln>
        </p:spPr>
      </p:sp>
      <p:sp>
        <p:nvSpPr>
          <p:cNvPr id="220"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Num" idx="15"/>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7DD15A2C-2D35-469E-9873-63DB9DAC6AC4}" type="slidenum">
              <a:rPr b="0" lang="en-US" sz="1400" spc="-1" strike="noStrike">
                <a:latin typeface="Times New Roman"/>
                <a:ea typeface="Noto Serif CJK SC"/>
              </a:rPr>
              <a:t>&lt;编号&gt;</a:t>
            </a:fld>
            <a:endParaRPr b="0" lang="en-US" sz="1400" spc="-1" strike="noStrike">
              <a:latin typeface="Times New Roman"/>
            </a:endParaRPr>
          </a:p>
        </p:txBody>
      </p:sp>
      <p:sp>
        <p:nvSpPr>
          <p:cNvPr id="222" name="PlaceHolder 2"/>
          <p:cNvSpPr>
            <a:spLocks noGrp="1"/>
          </p:cNvSpPr>
          <p:nvPr>
            <p:ph type="sldImg"/>
          </p:nvPr>
        </p:nvSpPr>
        <p:spPr>
          <a:xfrm>
            <a:off x="217440" y="812880"/>
            <a:ext cx="7124400" cy="4008240"/>
          </a:xfrm>
          <a:prstGeom prst="rect">
            <a:avLst/>
          </a:prstGeom>
          <a:ln w="0">
            <a:noFill/>
          </a:ln>
        </p:spPr>
      </p:sp>
      <p:sp>
        <p:nvSpPr>
          <p:cNvPr id="223"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Num" idx="16"/>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B4414B75-9B2F-489F-9400-A8C2C9588D49}" type="slidenum">
              <a:rPr b="0" lang="en-US" sz="1400" spc="-1" strike="noStrike">
                <a:latin typeface="Times New Roman"/>
                <a:ea typeface="Noto Serif CJK SC"/>
              </a:rPr>
              <a:t>&lt;编号&gt;</a:t>
            </a:fld>
            <a:endParaRPr b="0" lang="en-US" sz="1400" spc="-1" strike="noStrike">
              <a:latin typeface="Times New Roman"/>
            </a:endParaRPr>
          </a:p>
        </p:txBody>
      </p:sp>
      <p:sp>
        <p:nvSpPr>
          <p:cNvPr id="225" name="PlaceHolder 2"/>
          <p:cNvSpPr>
            <a:spLocks noGrp="1"/>
          </p:cNvSpPr>
          <p:nvPr>
            <p:ph type="sldImg"/>
          </p:nvPr>
        </p:nvSpPr>
        <p:spPr>
          <a:xfrm>
            <a:off x="217440" y="812880"/>
            <a:ext cx="7124400" cy="4008240"/>
          </a:xfrm>
          <a:prstGeom prst="rect">
            <a:avLst/>
          </a:prstGeom>
          <a:ln w="0">
            <a:noFill/>
          </a:ln>
        </p:spPr>
      </p:sp>
      <p:sp>
        <p:nvSpPr>
          <p:cNvPr id="226"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Num" idx="17"/>
          </p:nvPr>
        </p:nvSpPr>
        <p:spPr>
          <a:xfrm>
            <a:off x="4278960" y="10157400"/>
            <a:ext cx="3280320" cy="533880"/>
          </a:xfrm>
          <a:prstGeom prst="rect">
            <a:avLst/>
          </a:prstGeom>
          <a:noFill/>
          <a:ln w="0">
            <a:noFill/>
          </a:ln>
        </p:spPr>
        <p:txBody>
          <a:bodyPr lIns="0" rIns="0" tIns="0" bIns="0" anchor="b">
            <a:noAutofit/>
          </a:bodyPr>
          <a:lstStyle>
            <a:lvl1pPr algn="r">
              <a:lnSpc>
                <a:spcPct val="100000"/>
              </a:lnSpc>
              <a:buNone/>
              <a:defRPr b="0" lang="en-US" sz="1400" spc="-1" strike="noStrike">
                <a:latin typeface="Times New Roman"/>
                <a:ea typeface="Noto Serif CJK SC"/>
              </a:defRPr>
            </a:lvl1pPr>
          </a:lstStyle>
          <a:p>
            <a:pPr algn="r">
              <a:lnSpc>
                <a:spcPct val="100000"/>
              </a:lnSpc>
              <a:buNone/>
            </a:pPr>
            <a:fld id="{3873DD43-ADF4-405A-B144-246FF5FF89E5}" type="slidenum">
              <a:rPr b="0" lang="en-US" sz="1400" spc="-1" strike="noStrike">
                <a:latin typeface="Times New Roman"/>
                <a:ea typeface="Noto Serif CJK SC"/>
              </a:rPr>
              <a:t>&lt;编号&gt;</a:t>
            </a:fld>
            <a:endParaRPr b="0" lang="en-US" sz="1400" spc="-1" strike="noStrike">
              <a:latin typeface="Times New Roman"/>
            </a:endParaRPr>
          </a:p>
        </p:txBody>
      </p:sp>
      <p:sp>
        <p:nvSpPr>
          <p:cNvPr id="228" name="PlaceHolder 2"/>
          <p:cNvSpPr>
            <a:spLocks noGrp="1"/>
          </p:cNvSpPr>
          <p:nvPr>
            <p:ph type="sldImg"/>
          </p:nvPr>
        </p:nvSpPr>
        <p:spPr>
          <a:xfrm>
            <a:off x="217440" y="812880"/>
            <a:ext cx="7124400" cy="4008240"/>
          </a:xfrm>
          <a:prstGeom prst="rect">
            <a:avLst/>
          </a:prstGeom>
          <a:ln w="0">
            <a:noFill/>
          </a:ln>
        </p:spPr>
      </p:sp>
      <p:sp>
        <p:nvSpPr>
          <p:cNvPr id="229" name="PlaceHolder 3"/>
          <p:cNvSpPr>
            <a:spLocks noGrp="1"/>
          </p:cNvSpPr>
          <p:nvPr>
            <p:ph type="body"/>
          </p:nvPr>
        </p:nvSpPr>
        <p:spPr>
          <a:xfrm>
            <a:off x="756000" y="5078520"/>
            <a:ext cx="6047280" cy="4810680"/>
          </a:xfrm>
          <a:prstGeom prst="rect">
            <a:avLst/>
          </a:prstGeom>
          <a:noFill/>
          <a:ln w="0">
            <a:noFill/>
          </a:ln>
        </p:spPr>
        <p:txBody>
          <a:bodyPr lIns="0" rIns="0" tIns="0" bIns="0" anchor="t">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91D775F-07FD-4E16-BF71-3C7F36055FFE}" type="slidenum">
              <a:t>&lt;#&gt;</a:t>
            </a:fld>
          </a:p>
        </p:txBody>
      </p:sp>
      <p:sp>
        <p:nvSpPr>
          <p:cNvPr id="4" name="PlaceHolder 3"/>
          <p:cNvSpPr>
            <a:spLocks noGrp="1"/>
          </p:cNvSpPr>
          <p:nvPr>
            <p:ph type="dt" idx="1"/>
          </p:nvPr>
        </p:nvSpPr>
        <p:spPr/>
        <p:txBody>
          <a:bodyPr/>
          <a:p>
            <a:r>
              <a:rPr lang="zh-C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2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F1AFD66-2E7F-4678-8582-5D08E3368D0E}" type="slidenum">
              <a:t>&lt;#&gt;</a:t>
            </a:fld>
          </a:p>
        </p:txBody>
      </p:sp>
      <p:sp>
        <p:nvSpPr>
          <p:cNvPr id="7" name="PlaceHolder 6"/>
          <p:cNvSpPr>
            <a:spLocks noGrp="1"/>
          </p:cNvSpPr>
          <p:nvPr>
            <p:ph type="dt" idx="1"/>
          </p:nvPr>
        </p:nvSpPr>
        <p:spPr/>
        <p:txBody>
          <a:bodyPr/>
          <a:p>
            <a:r>
              <a:rPr lang="zh-C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17CC8D15-ED31-42B5-9BE8-5D0D5A4D3BC7}" type="slidenum">
              <a:t>&lt;#&gt;</a:t>
            </a:fld>
          </a:p>
        </p:txBody>
      </p:sp>
      <p:sp>
        <p:nvSpPr>
          <p:cNvPr id="9" name="PlaceHolder 8"/>
          <p:cNvSpPr>
            <a:spLocks noGrp="1"/>
          </p:cNvSpPr>
          <p:nvPr>
            <p:ph type="dt" idx="1"/>
          </p:nvPr>
        </p:nvSpPr>
        <p:spPr/>
        <p:txBody>
          <a:bodyPr/>
          <a:p>
            <a:r>
              <a:rPr lang="zh-C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3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6AF9F797-FAEA-4E71-A07B-DF601D5AFFB8}" type="slidenum">
              <a:t>&lt;#&gt;</a:t>
            </a:fld>
          </a:p>
        </p:txBody>
      </p:sp>
      <p:sp>
        <p:nvSpPr>
          <p:cNvPr id="11" name="PlaceHolder 10"/>
          <p:cNvSpPr>
            <a:spLocks noGrp="1"/>
          </p:cNvSpPr>
          <p:nvPr>
            <p:ph type="dt" idx="1"/>
          </p:nvPr>
        </p:nvSpPr>
        <p:spPr/>
        <p:txBody>
          <a:bodyPr/>
          <a:p>
            <a:r>
              <a:rPr lang="zh-C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012323A-1689-4500-A4E4-C119F159B55C}" type="slidenum">
              <a:t>&lt;#&gt;</a:t>
            </a:fld>
          </a:p>
        </p:txBody>
      </p:sp>
      <p:sp>
        <p:nvSpPr>
          <p:cNvPr id="4" name="PlaceHolder 3"/>
          <p:cNvSpPr>
            <a:spLocks noGrp="1"/>
          </p:cNvSpPr>
          <p:nvPr>
            <p:ph type="dt" idx="4"/>
          </p:nvPr>
        </p:nvSpPr>
        <p:spPr/>
        <p:txBody>
          <a:bodyPr/>
          <a:p>
            <a:r>
              <a:rPr lang="zh-C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4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FC3E1607-4E44-4298-BEA8-B83AD86B062E}" type="slidenum">
              <a:t>&lt;#&gt;</a:t>
            </a:fld>
          </a:p>
        </p:txBody>
      </p:sp>
      <p:sp>
        <p:nvSpPr>
          <p:cNvPr id="6" name="PlaceHolder 5"/>
          <p:cNvSpPr>
            <a:spLocks noGrp="1"/>
          </p:cNvSpPr>
          <p:nvPr>
            <p:ph type="dt" idx="4"/>
          </p:nvPr>
        </p:nvSpPr>
        <p:spPr/>
        <p:txBody>
          <a:bodyPr/>
          <a:p>
            <a:r>
              <a:rPr lang="zh-C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92B9CD1-C1A1-49AA-8F4F-082C4059ED15}" type="slidenum">
              <a:t>&lt;#&gt;</a:t>
            </a:fld>
          </a:p>
        </p:txBody>
      </p:sp>
      <p:sp>
        <p:nvSpPr>
          <p:cNvPr id="6" name="PlaceHolder 5"/>
          <p:cNvSpPr>
            <a:spLocks noGrp="1"/>
          </p:cNvSpPr>
          <p:nvPr>
            <p:ph type="dt" idx="4"/>
          </p:nvPr>
        </p:nvSpPr>
        <p:spPr/>
        <p:txBody>
          <a:bodyPr/>
          <a:p>
            <a:r>
              <a:rPr lang="zh-C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EB70747-1B26-4598-8C98-E0D0E6F63D28}" type="slidenum">
              <a:t>&lt;#&gt;</a:t>
            </a:fld>
          </a:p>
        </p:txBody>
      </p:sp>
      <p:sp>
        <p:nvSpPr>
          <p:cNvPr id="7" name="PlaceHolder 6"/>
          <p:cNvSpPr>
            <a:spLocks noGrp="1"/>
          </p:cNvSpPr>
          <p:nvPr>
            <p:ph type="dt" idx="4"/>
          </p:nvPr>
        </p:nvSpPr>
        <p:spPr/>
        <p:txBody>
          <a:bodyPr/>
          <a:p>
            <a:r>
              <a:rPr lang="zh-C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05A5A70-BBC4-4A7E-BEC0-3BC4E5C19A8E}" type="slidenum">
              <a:t>&lt;#&gt;</a:t>
            </a:fld>
          </a:p>
        </p:txBody>
      </p:sp>
      <p:sp>
        <p:nvSpPr>
          <p:cNvPr id="5" name="PlaceHolder 4"/>
          <p:cNvSpPr>
            <a:spLocks noGrp="1"/>
          </p:cNvSpPr>
          <p:nvPr>
            <p:ph type="dt" idx="4"/>
          </p:nvPr>
        </p:nvSpPr>
        <p:spPr/>
        <p:txBody>
          <a:bodyPr/>
          <a:p>
            <a:r>
              <a:rPr lang="zh-C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99367D4-441F-487D-9348-2F46DF9CF648}" type="slidenum">
              <a:t>&lt;#&gt;</a:t>
            </a:fld>
          </a:p>
        </p:txBody>
      </p:sp>
      <p:sp>
        <p:nvSpPr>
          <p:cNvPr id="5" name="PlaceHolder 4"/>
          <p:cNvSpPr>
            <a:spLocks noGrp="1"/>
          </p:cNvSpPr>
          <p:nvPr>
            <p:ph type="dt" idx="4"/>
          </p:nvPr>
        </p:nvSpPr>
        <p:spPr/>
        <p:txBody>
          <a:bodyPr/>
          <a:p>
            <a:r>
              <a:rPr lang="zh-C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5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27A7712-F48C-4409-82A2-4C905472A858}" type="slidenum">
              <a:t>&lt;#&gt;</a:t>
            </a:fld>
          </a:p>
        </p:txBody>
      </p:sp>
      <p:sp>
        <p:nvSpPr>
          <p:cNvPr id="8" name="PlaceHolder 7"/>
          <p:cNvSpPr>
            <a:spLocks noGrp="1"/>
          </p:cNvSpPr>
          <p:nvPr>
            <p:ph type="dt" idx="4"/>
          </p:nvPr>
        </p:nvSpPr>
        <p:spPr/>
        <p:txBody>
          <a:bodyPr/>
          <a:p>
            <a:r>
              <a:rPr lang="zh-C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CDE5AAC-821B-4C0C-B363-3D993A56520F}" type="slidenum">
              <a:t>&lt;#&gt;</a:t>
            </a:fld>
          </a:p>
        </p:txBody>
      </p:sp>
      <p:sp>
        <p:nvSpPr>
          <p:cNvPr id="6" name="PlaceHolder 5"/>
          <p:cNvSpPr>
            <a:spLocks noGrp="1"/>
          </p:cNvSpPr>
          <p:nvPr>
            <p:ph type="dt" idx="1"/>
          </p:nvPr>
        </p:nvSpPr>
        <p:spPr/>
        <p:txBody>
          <a:bodyPr/>
          <a:p>
            <a:r>
              <a:rPr lang="zh-C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6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B19C1ED-0FB3-47E0-9C9E-B1CF9D694250}" type="slidenum">
              <a:t>&lt;#&gt;</a:t>
            </a:fld>
          </a:p>
        </p:txBody>
      </p:sp>
      <p:sp>
        <p:nvSpPr>
          <p:cNvPr id="8" name="PlaceHolder 7"/>
          <p:cNvSpPr>
            <a:spLocks noGrp="1"/>
          </p:cNvSpPr>
          <p:nvPr>
            <p:ph type="dt" idx="4"/>
          </p:nvPr>
        </p:nvSpPr>
        <p:spPr/>
        <p:txBody>
          <a:bodyPr/>
          <a:p>
            <a:r>
              <a:rPr lang="zh-C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6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A7BD45B-243C-4C85-954A-AA6321F8EB88}" type="slidenum">
              <a:t>&lt;#&gt;</a:t>
            </a:fld>
          </a:p>
        </p:txBody>
      </p:sp>
      <p:sp>
        <p:nvSpPr>
          <p:cNvPr id="8" name="PlaceHolder 7"/>
          <p:cNvSpPr>
            <a:spLocks noGrp="1"/>
          </p:cNvSpPr>
          <p:nvPr>
            <p:ph type="dt" idx="4"/>
          </p:nvPr>
        </p:nvSpPr>
        <p:spPr/>
        <p:txBody>
          <a:bodyPr/>
          <a:p>
            <a:r>
              <a:rPr lang="zh-C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6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7C5C878-F596-4C0D-BE0F-0CDA3BFDD432}" type="slidenum">
              <a:t>&lt;#&gt;</a:t>
            </a:fld>
          </a:p>
        </p:txBody>
      </p:sp>
      <p:sp>
        <p:nvSpPr>
          <p:cNvPr id="7" name="PlaceHolder 6"/>
          <p:cNvSpPr>
            <a:spLocks noGrp="1"/>
          </p:cNvSpPr>
          <p:nvPr>
            <p:ph type="dt" idx="4"/>
          </p:nvPr>
        </p:nvSpPr>
        <p:spPr/>
        <p:txBody>
          <a:bodyPr/>
          <a:p>
            <a:r>
              <a:rPr lang="zh-C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7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98F12AF-99F3-4161-BB44-61C614388280}" type="slidenum">
              <a:t>&lt;#&gt;</a:t>
            </a:fld>
          </a:p>
        </p:txBody>
      </p:sp>
      <p:sp>
        <p:nvSpPr>
          <p:cNvPr id="9" name="PlaceHolder 8"/>
          <p:cNvSpPr>
            <a:spLocks noGrp="1"/>
          </p:cNvSpPr>
          <p:nvPr>
            <p:ph type="dt" idx="4"/>
          </p:nvPr>
        </p:nvSpPr>
        <p:spPr/>
        <p:txBody>
          <a:bodyPr/>
          <a:p>
            <a:r>
              <a:rPr lang="zh-C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7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8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8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7160292-F103-4C2C-A0C6-25035FBFE9BD}" type="slidenum">
              <a:t>&lt;#&gt;</a:t>
            </a:fld>
          </a:p>
        </p:txBody>
      </p:sp>
      <p:sp>
        <p:nvSpPr>
          <p:cNvPr id="11" name="PlaceHolder 10"/>
          <p:cNvSpPr>
            <a:spLocks noGrp="1"/>
          </p:cNvSpPr>
          <p:nvPr>
            <p:ph type="dt" idx="4"/>
          </p:nvPr>
        </p:nvSpPr>
        <p:spPr/>
        <p:txBody>
          <a:bodyPr/>
          <a:p>
            <a:r>
              <a:rPr lang="zh-C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DE1E383-37BD-491D-B5CE-BBCA9277243C}" type="slidenum">
              <a:t>&lt;#&gt;</a:t>
            </a:fld>
          </a:p>
        </p:txBody>
      </p:sp>
      <p:sp>
        <p:nvSpPr>
          <p:cNvPr id="6" name="PlaceHolder 5"/>
          <p:cNvSpPr>
            <a:spLocks noGrp="1"/>
          </p:cNvSpPr>
          <p:nvPr>
            <p:ph type="dt" idx="1"/>
          </p:nvPr>
        </p:nvSpPr>
        <p:spPr/>
        <p:txBody>
          <a:bodyPr/>
          <a:p>
            <a:r>
              <a:rPr lang="zh-C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1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BAD160E-2B5A-4B58-BC9C-8520046F0FD5}" type="slidenum">
              <a:t>&lt;#&gt;</a:t>
            </a:fld>
          </a:p>
        </p:txBody>
      </p:sp>
      <p:sp>
        <p:nvSpPr>
          <p:cNvPr id="7" name="PlaceHolder 6"/>
          <p:cNvSpPr>
            <a:spLocks noGrp="1"/>
          </p:cNvSpPr>
          <p:nvPr>
            <p:ph type="dt" idx="1"/>
          </p:nvPr>
        </p:nvSpPr>
        <p:spPr/>
        <p:txBody>
          <a:bodyPr/>
          <a:p>
            <a:r>
              <a:rPr lang="zh-C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16012FB-1241-4492-8528-7B27B997DCBA}" type="slidenum">
              <a:t>&lt;#&gt;</a:t>
            </a:fld>
          </a:p>
        </p:txBody>
      </p:sp>
      <p:sp>
        <p:nvSpPr>
          <p:cNvPr id="5" name="PlaceHolder 4"/>
          <p:cNvSpPr>
            <a:spLocks noGrp="1"/>
          </p:cNvSpPr>
          <p:nvPr>
            <p:ph type="dt" idx="1"/>
          </p:nvPr>
        </p:nvSpPr>
        <p:spPr/>
        <p:txBody>
          <a:bodyPr/>
          <a:p>
            <a:r>
              <a:rPr lang="zh-C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C8462D8-5788-4012-B8DC-A9C0C676CF3F}" type="slidenum">
              <a:t>&lt;#&gt;</a:t>
            </a:fld>
          </a:p>
        </p:txBody>
      </p:sp>
      <p:sp>
        <p:nvSpPr>
          <p:cNvPr id="5" name="PlaceHolder 4"/>
          <p:cNvSpPr>
            <a:spLocks noGrp="1"/>
          </p:cNvSpPr>
          <p:nvPr>
            <p:ph type="dt" idx="1"/>
          </p:nvPr>
        </p:nvSpPr>
        <p:spPr/>
        <p:txBody>
          <a:bodyPr/>
          <a:p>
            <a:r>
              <a:rPr lang="zh-C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1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105DA0E-8021-448D-88CB-6F65327804DA}" type="slidenum">
              <a:t>&lt;#&gt;</a:t>
            </a:fld>
          </a:p>
        </p:txBody>
      </p:sp>
      <p:sp>
        <p:nvSpPr>
          <p:cNvPr id="8" name="PlaceHolder 7"/>
          <p:cNvSpPr>
            <a:spLocks noGrp="1"/>
          </p:cNvSpPr>
          <p:nvPr>
            <p:ph type="dt" idx="1"/>
          </p:nvPr>
        </p:nvSpPr>
        <p:spPr/>
        <p:txBody>
          <a:bodyPr/>
          <a:p>
            <a:r>
              <a:rPr lang="zh-C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AAE9A99-649D-492C-9A7E-FC36F3EE45FC}" type="slidenum">
              <a:t>&lt;#&gt;</a:t>
            </a:fld>
          </a:p>
        </p:txBody>
      </p:sp>
      <p:sp>
        <p:nvSpPr>
          <p:cNvPr id="8" name="PlaceHolder 7"/>
          <p:cNvSpPr>
            <a:spLocks noGrp="1"/>
          </p:cNvSpPr>
          <p:nvPr>
            <p:ph type="dt" idx="1"/>
          </p:nvPr>
        </p:nvSpPr>
        <p:spPr/>
        <p:txBody>
          <a:bodyPr/>
          <a:p>
            <a:r>
              <a:rPr lang="zh-C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endParaRPr b="0" lang="en-US" sz="1800" spc="-1" strike="noStrike">
              <a:solidFill>
                <a:srgbClr val="000000"/>
              </a:solidFill>
              <a:latin typeface="等线"/>
            </a:endParaRPr>
          </a:p>
        </p:txBody>
      </p:sp>
      <p:sp>
        <p:nvSpPr>
          <p:cNvPr id="2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ADD0264-B0B3-436D-B5D2-27216B6DD4F4}" type="slidenum">
              <a:t>&lt;#&gt;</a:t>
            </a:fld>
          </a:p>
        </p:txBody>
      </p:sp>
      <p:sp>
        <p:nvSpPr>
          <p:cNvPr id="8" name="PlaceHolder 7"/>
          <p:cNvSpPr>
            <a:spLocks noGrp="1"/>
          </p:cNvSpPr>
          <p:nvPr>
            <p:ph type="dt" idx="1"/>
          </p:nvPr>
        </p:nvSpPr>
        <p:spPr/>
        <p:txBody>
          <a:bodyPr/>
          <a:p>
            <a:r>
              <a:rPr lang="zh-C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dt" idx="1"/>
          </p:nvPr>
        </p:nvSpPr>
        <p:spPr>
          <a:xfrm>
            <a:off x="504000" y="5165280"/>
            <a:ext cx="2347920" cy="39024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&lt;日期/时间&gt;</a:t>
            </a:r>
            <a:endParaRPr b="0" lang="en-US" sz="1400" spc="-1" strike="noStrike">
              <a:latin typeface="Times New Roman"/>
            </a:endParaRPr>
          </a:p>
        </p:txBody>
      </p:sp>
      <p:sp>
        <p:nvSpPr>
          <p:cNvPr id="1" name="PlaceHolder 2"/>
          <p:cNvSpPr>
            <a:spLocks noGrp="1"/>
          </p:cNvSpPr>
          <p:nvPr>
            <p:ph type="ftr" idx="2"/>
          </p:nvPr>
        </p:nvSpPr>
        <p:spPr>
          <a:xfrm>
            <a:off x="3447360" y="5165280"/>
            <a:ext cx="3194640" cy="39024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&lt;页脚&gt;</a:t>
            </a:r>
            <a:endParaRPr b="0" lang="en-US" sz="1400" spc="-1" strike="noStrike">
              <a:latin typeface="Times New Roman"/>
            </a:endParaRPr>
          </a:p>
        </p:txBody>
      </p:sp>
      <p:sp>
        <p:nvSpPr>
          <p:cNvPr id="2" name="PlaceHolder 3"/>
          <p:cNvSpPr>
            <a:spLocks noGrp="1"/>
          </p:cNvSpPr>
          <p:nvPr>
            <p:ph type="sldNum" idx="3"/>
          </p:nvPr>
        </p:nvSpPr>
        <p:spPr>
          <a:xfrm>
            <a:off x="7227360" y="5165280"/>
            <a:ext cx="2347920" cy="39024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Noto Serif CJK SC"/>
              </a:defRPr>
            </a:lvl1pPr>
          </a:lstStyle>
          <a:p>
            <a:pPr algn="r">
              <a:lnSpc>
                <a:spcPct val="100000"/>
              </a:lnSpc>
              <a:buNone/>
            </a:pPr>
            <a:fld id="{E6AABA84-C84B-4F16-BFC7-E26F8B04E155}" type="slidenum">
              <a:rPr b="0" lang="en-US" sz="1400" spc="-1" strike="noStrike">
                <a:solidFill>
                  <a:srgbClr val="000000"/>
                </a:solidFill>
                <a:latin typeface="Times New Roman"/>
                <a:ea typeface="Noto Serif CJK SC"/>
              </a:rPr>
              <a:t>&lt;编号&gt;</a:t>
            </a:fld>
            <a:endParaRPr b="0" lang="en-US" sz="1400" spc="-1" strike="noStrike">
              <a:latin typeface="Times New Roman"/>
            </a:endParaRPr>
          </a:p>
        </p:txBody>
      </p:sp>
      <p:sp>
        <p:nvSpPr>
          <p:cNvPr id="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r>
              <a:rPr b="0" lang="zh-CN" sz="1800" spc="-1" strike="noStrike">
                <a:solidFill>
                  <a:srgbClr val="000000"/>
                </a:solidFill>
                <a:latin typeface="等线"/>
              </a:rPr>
              <a:t>单击以编辑标题文本格式</a:t>
            </a:r>
            <a:endParaRPr b="0" lang="en-US" sz="1800" spc="-1" strike="noStrike">
              <a:solidFill>
                <a:srgbClr val="000000"/>
              </a:solidFill>
              <a:latin typeface="等线"/>
            </a:endParaRPr>
          </a:p>
        </p:txBody>
      </p:sp>
      <p:sp>
        <p:nvSpPr>
          <p:cNvPr id="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zh-CN" sz="2000" spc="-1" strike="noStrike">
                <a:solidFill>
                  <a:srgbClr val="000000"/>
                </a:solidFill>
                <a:latin typeface="等线"/>
              </a:rPr>
              <a:t>第二提纲级别</a:t>
            </a:r>
            <a:endParaRPr b="0" lang="en-US" sz="2000" spc="-1" strike="noStrike">
              <a:solidFill>
                <a:srgbClr val="000000"/>
              </a:solidFill>
              <a:latin typeface="等线"/>
            </a:endParaRPr>
          </a:p>
          <a:p>
            <a:pPr lvl="2" marL="1296000" indent="-288000">
              <a:lnSpc>
                <a:spcPct val="90000"/>
              </a:lnSpc>
              <a:spcBef>
                <a:spcPts val="850"/>
              </a:spcBef>
              <a:buClr>
                <a:srgbClr val="000000"/>
              </a:buClr>
              <a:buSzPct val="45000"/>
              <a:buFont typeface="Wingdings" charset="2"/>
              <a:buChar char=""/>
            </a:pPr>
            <a:r>
              <a:rPr b="0" lang="zh-CN" sz="1800" spc="-1" strike="noStrike">
                <a:solidFill>
                  <a:srgbClr val="000000"/>
                </a:solidFill>
                <a:latin typeface="等线"/>
              </a:rPr>
              <a:t>第三提纲级别</a:t>
            </a:r>
            <a:endParaRPr b="0" lang="en-US" sz="1800" spc="-1" strike="noStrike">
              <a:solidFill>
                <a:srgbClr val="000000"/>
              </a:solidFill>
              <a:latin typeface="等线"/>
            </a:endParaRPr>
          </a:p>
          <a:p>
            <a:pPr lvl="3" marL="1728000" indent="-216000">
              <a:lnSpc>
                <a:spcPct val="90000"/>
              </a:lnSpc>
              <a:spcBef>
                <a:spcPts val="567"/>
              </a:spcBef>
              <a:buClr>
                <a:srgbClr val="000000"/>
              </a:buClr>
              <a:buSzPct val="75000"/>
              <a:buFont typeface="Symbol" charset="2"/>
              <a:buChar char=""/>
            </a:pPr>
            <a:r>
              <a:rPr b="0" lang="zh-CN" sz="1800" spc="-1" strike="noStrike">
                <a:solidFill>
                  <a:srgbClr val="000000"/>
                </a:solidFill>
                <a:latin typeface="等线"/>
              </a:rPr>
              <a:t>第四提纲级别</a:t>
            </a:r>
            <a:endParaRPr b="0" lang="en-US" sz="1800" spc="-1" strike="noStrike">
              <a:solidFill>
                <a:srgbClr val="000000"/>
              </a:solidFill>
              <a:latin typeface="等线"/>
            </a:endParaRPr>
          </a:p>
          <a:p>
            <a:pPr lvl="4" marL="2160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等线"/>
              </a:rPr>
              <a:t>第五提纲级别</a:t>
            </a:r>
            <a:endParaRPr b="0" lang="en-US" sz="2000" spc="-1" strike="noStrike">
              <a:solidFill>
                <a:srgbClr val="000000"/>
              </a:solidFill>
              <a:latin typeface="等线"/>
            </a:endParaRPr>
          </a:p>
          <a:p>
            <a:pPr lvl="5" marL="2592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等线"/>
              </a:rPr>
              <a:t>第六提纲级别</a:t>
            </a:r>
            <a:endParaRPr b="0" lang="en-US" sz="2000" spc="-1" strike="noStrike">
              <a:solidFill>
                <a:srgbClr val="000000"/>
              </a:solidFill>
              <a:latin typeface="等线"/>
            </a:endParaRPr>
          </a:p>
          <a:p>
            <a:pPr lvl="6" marL="3024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等线"/>
              </a:rPr>
              <a:t>第七提纲级别</a:t>
            </a:r>
            <a:endParaRPr b="0" lang="en-US" sz="2000" spc="-1" strike="noStrike">
              <a:solidFill>
                <a:srgbClr val="000000"/>
              </a:solidFill>
              <a:latin typeface="等线"/>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1260360" y="928800"/>
            <a:ext cx="7559280" cy="1972800"/>
          </a:xfrm>
          <a:prstGeom prst="rect">
            <a:avLst/>
          </a:prstGeom>
          <a:noFill/>
          <a:ln w="0">
            <a:noFill/>
          </a:ln>
        </p:spPr>
        <p:txBody>
          <a:bodyPr lIns="0" rIns="0" tIns="0" bIns="0" anchor="b">
            <a:noAutofit/>
          </a:bodyPr>
          <a:p>
            <a:pPr algn="ctr">
              <a:lnSpc>
                <a:spcPct val="100000"/>
              </a:lnSpc>
              <a:buNone/>
            </a:pPr>
            <a:r>
              <a:rPr b="0" lang="zh-CN" sz="6000" spc="-1" strike="noStrike">
                <a:latin typeface="Arial"/>
              </a:rPr>
              <a:t>单击此处编辑母版标题样式</a:t>
            </a:r>
            <a:endParaRPr b="0" lang="en-US" sz="6000" spc="-1" strike="noStrike">
              <a:solidFill>
                <a:srgbClr val="000000"/>
              </a:solidFill>
              <a:latin typeface="等线"/>
            </a:endParaRPr>
          </a:p>
        </p:txBody>
      </p:sp>
      <p:sp>
        <p:nvSpPr>
          <p:cNvPr id="42" name="PlaceHolder 2"/>
          <p:cNvSpPr>
            <a:spLocks noGrp="1"/>
          </p:cNvSpPr>
          <p:nvPr>
            <p:ph type="dt" idx="4"/>
          </p:nvPr>
        </p:nvSpPr>
        <p:spPr>
          <a:xfrm>
            <a:off x="504000" y="5165280"/>
            <a:ext cx="2347920" cy="390240"/>
          </a:xfrm>
          <a:prstGeom prst="rect">
            <a:avLst/>
          </a:prstGeom>
          <a:noFill/>
          <a:ln w="0">
            <a:noFill/>
          </a:ln>
        </p:spPr>
        <p:txBody>
          <a:bodyPr lIns="0" rIns="0" tIns="0" bIns="0" anchor="t">
            <a:noAutofit/>
          </a:bodyPr>
          <a:lstStyle>
            <a:lvl1pPr>
              <a:defRPr b="0" lang="en-US" sz="1400" spc="-1" strike="noStrike">
                <a:latin typeface="Times New Roman"/>
              </a:defRPr>
            </a:lvl1pPr>
          </a:lstStyle>
          <a:p>
            <a:r>
              <a:rPr b="0" lang="en-US" sz="1400" spc="-1" strike="noStrike">
                <a:latin typeface="Times New Roman"/>
              </a:rPr>
              <a:t>&lt;日期/时间&gt;</a:t>
            </a:r>
            <a:endParaRPr b="0" lang="en-US" sz="1400" spc="-1" strike="noStrike">
              <a:latin typeface="Times New Roman"/>
            </a:endParaRPr>
          </a:p>
        </p:txBody>
      </p:sp>
      <p:sp>
        <p:nvSpPr>
          <p:cNvPr id="43" name="PlaceHolder 3"/>
          <p:cNvSpPr>
            <a:spLocks noGrp="1"/>
          </p:cNvSpPr>
          <p:nvPr>
            <p:ph type="ftr" idx="5"/>
          </p:nvPr>
        </p:nvSpPr>
        <p:spPr>
          <a:xfrm>
            <a:off x="3447360" y="5165280"/>
            <a:ext cx="3194640" cy="39024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&lt;页脚&gt;</a:t>
            </a:r>
            <a:endParaRPr b="0" lang="en-US" sz="1400" spc="-1" strike="noStrike">
              <a:latin typeface="Times New Roman"/>
            </a:endParaRPr>
          </a:p>
        </p:txBody>
      </p:sp>
      <p:sp>
        <p:nvSpPr>
          <p:cNvPr id="44" name="PlaceHolder 4"/>
          <p:cNvSpPr>
            <a:spLocks noGrp="1"/>
          </p:cNvSpPr>
          <p:nvPr>
            <p:ph type="sldNum" idx="6"/>
          </p:nvPr>
        </p:nvSpPr>
        <p:spPr>
          <a:xfrm>
            <a:off x="7227360" y="5165280"/>
            <a:ext cx="2347920" cy="390240"/>
          </a:xfrm>
          <a:prstGeom prst="rect">
            <a:avLst/>
          </a:prstGeom>
          <a:noFill/>
          <a:ln w="0">
            <a:noFill/>
          </a:ln>
        </p:spPr>
        <p:txBody>
          <a:bodyPr lIns="0" rIns="0" tIns="0" bIns="0" anchor="t">
            <a:noAutofit/>
          </a:bodyPr>
          <a:lstStyle>
            <a:lvl1pPr algn="r">
              <a:lnSpc>
                <a:spcPct val="100000"/>
              </a:lnSpc>
              <a:buNone/>
              <a:defRPr b="0" lang="en-US" sz="1400" spc="-1" strike="noStrike">
                <a:solidFill>
                  <a:srgbClr val="000000"/>
                </a:solidFill>
                <a:latin typeface="Times New Roman"/>
                <a:ea typeface="Noto Serif CJK SC"/>
              </a:defRPr>
            </a:lvl1pPr>
          </a:lstStyle>
          <a:p>
            <a:pPr algn="r">
              <a:lnSpc>
                <a:spcPct val="100000"/>
              </a:lnSpc>
              <a:buNone/>
            </a:pPr>
            <a:fld id="{00C7FF0D-17A0-4C19-BCA4-916B9D829C61}" type="slidenum">
              <a:rPr b="0" lang="en-US" sz="1400" spc="-1" strike="noStrike">
                <a:solidFill>
                  <a:srgbClr val="000000"/>
                </a:solidFill>
                <a:latin typeface="Times New Roman"/>
                <a:ea typeface="Noto Serif CJK SC"/>
              </a:rPr>
              <a:t>&lt;编号&gt;</a:t>
            </a:fld>
            <a:endParaRPr b="0" lang="en-US" sz="1400" spc="-1" strike="noStrike">
              <a:latin typeface="Times New Roman"/>
            </a:endParaRPr>
          </a:p>
        </p:txBody>
      </p:sp>
      <p:sp>
        <p:nvSpPr>
          <p:cNvPr id="4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pc="-1" strike="noStrike">
                <a:solidFill>
                  <a:srgbClr val="000000"/>
                </a:solidFill>
                <a:latin typeface="Arial"/>
              </a:rPr>
              <a:t>点击以编辑提纲文本格式</a:t>
            </a:r>
            <a:endParaRPr b="0" lang="en-US" sz="32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zh-CN" sz="2000" spc="-1" strike="noStrike">
                <a:solidFill>
                  <a:srgbClr val="000000"/>
                </a:solidFill>
                <a:latin typeface="等线"/>
              </a:rPr>
              <a:t>第二提纲级别</a:t>
            </a:r>
            <a:endParaRPr b="0" lang="en-US" sz="2000" spc="-1" strike="noStrike">
              <a:solidFill>
                <a:srgbClr val="000000"/>
              </a:solidFill>
              <a:latin typeface="等线"/>
            </a:endParaRPr>
          </a:p>
          <a:p>
            <a:pPr lvl="2" marL="1296000" indent="-288000">
              <a:lnSpc>
                <a:spcPct val="90000"/>
              </a:lnSpc>
              <a:spcBef>
                <a:spcPts val="850"/>
              </a:spcBef>
              <a:buClr>
                <a:srgbClr val="000000"/>
              </a:buClr>
              <a:buSzPct val="45000"/>
              <a:buFont typeface="Wingdings" charset="2"/>
              <a:buChar char=""/>
            </a:pPr>
            <a:r>
              <a:rPr b="0" lang="zh-CN" sz="1800" spc="-1" strike="noStrike">
                <a:solidFill>
                  <a:srgbClr val="000000"/>
                </a:solidFill>
                <a:latin typeface="等线"/>
              </a:rPr>
              <a:t>第三提纲级别</a:t>
            </a:r>
            <a:endParaRPr b="0" lang="en-US" sz="1800" spc="-1" strike="noStrike">
              <a:solidFill>
                <a:srgbClr val="000000"/>
              </a:solidFill>
              <a:latin typeface="等线"/>
            </a:endParaRPr>
          </a:p>
          <a:p>
            <a:pPr lvl="3" marL="1728000" indent="-216000">
              <a:lnSpc>
                <a:spcPct val="90000"/>
              </a:lnSpc>
              <a:spcBef>
                <a:spcPts val="567"/>
              </a:spcBef>
              <a:buClr>
                <a:srgbClr val="000000"/>
              </a:buClr>
              <a:buSzPct val="75000"/>
              <a:buFont typeface="Symbol" charset="2"/>
              <a:buChar char=""/>
            </a:pPr>
            <a:r>
              <a:rPr b="0" lang="zh-CN" sz="1800" spc="-1" strike="noStrike">
                <a:solidFill>
                  <a:srgbClr val="000000"/>
                </a:solidFill>
                <a:latin typeface="等线"/>
              </a:rPr>
              <a:t>第四提纲级别</a:t>
            </a:r>
            <a:endParaRPr b="0" lang="en-US" sz="1800" spc="-1" strike="noStrike">
              <a:solidFill>
                <a:srgbClr val="000000"/>
              </a:solidFill>
              <a:latin typeface="等线"/>
            </a:endParaRPr>
          </a:p>
          <a:p>
            <a:pPr lvl="4" marL="2160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等线"/>
              </a:rPr>
              <a:t>第五提纲级别</a:t>
            </a:r>
            <a:endParaRPr b="0" lang="en-US" sz="2000" spc="-1" strike="noStrike">
              <a:solidFill>
                <a:srgbClr val="000000"/>
              </a:solidFill>
              <a:latin typeface="等线"/>
            </a:endParaRPr>
          </a:p>
          <a:p>
            <a:pPr lvl="5" marL="2592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等线"/>
              </a:rPr>
              <a:t>第六提纲级别</a:t>
            </a:r>
            <a:endParaRPr b="0" lang="en-US" sz="2000" spc="-1" strike="noStrike">
              <a:solidFill>
                <a:srgbClr val="000000"/>
              </a:solidFill>
              <a:latin typeface="等线"/>
            </a:endParaRPr>
          </a:p>
          <a:p>
            <a:pPr lvl="6" marL="3024000" indent="-216000">
              <a:lnSpc>
                <a:spcPct val="90000"/>
              </a:lnSpc>
              <a:spcBef>
                <a:spcPts val="283"/>
              </a:spcBef>
              <a:buClr>
                <a:srgbClr val="000000"/>
              </a:buClr>
              <a:buSzPct val="45000"/>
              <a:buFont typeface="Wingdings" charset="2"/>
              <a:buChar char=""/>
            </a:pPr>
            <a:r>
              <a:rPr b="0" lang="zh-CN" sz="2000" spc="-1" strike="noStrike">
                <a:solidFill>
                  <a:srgbClr val="000000"/>
                </a:solidFill>
                <a:latin typeface="等线"/>
              </a:rPr>
              <a:t>第七提纲级别</a:t>
            </a:r>
            <a:endParaRPr b="0" lang="en-US" sz="2000" spc="-1" strike="noStrike">
              <a:solidFill>
                <a:srgbClr val="000000"/>
              </a:solidFill>
              <a:latin typeface="等线"/>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xml"/><Relationship Id="rId7"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1.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xml"/><Relationship Id="rId5"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394560" y="1809000"/>
            <a:ext cx="9071280" cy="946080"/>
          </a:xfrm>
          <a:prstGeom prst="rect">
            <a:avLst/>
          </a:prstGeom>
          <a:noFill/>
          <a:ln w="0">
            <a:noFill/>
          </a:ln>
        </p:spPr>
        <p:txBody>
          <a:bodyPr lIns="0" rIns="0" tIns="0" bIns="0" anchor="ctr">
            <a:noAutofit/>
          </a:bodyPr>
          <a:p>
            <a:pPr algn="ctr">
              <a:lnSpc>
                <a:spcPct val="100000"/>
              </a:lnSpc>
              <a:buNone/>
            </a:pPr>
            <a:r>
              <a:rPr b="0" lang="zh-CN" sz="4400" spc="-1" strike="noStrike">
                <a:latin typeface="Arial"/>
              </a:rPr>
              <a:t>在</a:t>
            </a:r>
            <a:r>
              <a:rPr b="0" lang="en-US" sz="4400" spc="-1" strike="noStrike">
                <a:latin typeface="Arial"/>
              </a:rPr>
              <a:t>pnp</a:t>
            </a:r>
            <a:r>
              <a:rPr b="0" lang="zh-CN" sz="4400" spc="-1" strike="noStrike">
                <a:latin typeface="Arial"/>
              </a:rPr>
              <a:t>框架中进行缺失楔形补全、减少伪影</a:t>
            </a:r>
            <a:endParaRPr b="0" lang="en-US" sz="4400" spc="-1" strike="noStrike">
              <a:solidFill>
                <a:srgbClr val="000000"/>
              </a:solidFill>
              <a:latin typeface="等线"/>
            </a:endParaRPr>
          </a:p>
        </p:txBody>
      </p:sp>
      <p:sp>
        <p:nvSpPr>
          <p:cNvPr id="89" name="PlaceHolder 2"/>
          <p:cNvSpPr>
            <a:spLocks noGrp="1"/>
          </p:cNvSpPr>
          <p:nvPr>
            <p:ph type="subTitle"/>
          </p:nvPr>
        </p:nvSpPr>
        <p:spPr>
          <a:xfrm>
            <a:off x="504360" y="1887840"/>
            <a:ext cx="9071280" cy="3287880"/>
          </a:xfrm>
          <a:prstGeom prst="rect">
            <a:avLst/>
          </a:prstGeom>
          <a:noFill/>
          <a:ln w="0">
            <a:noFill/>
          </a:ln>
        </p:spPr>
        <p:txBody>
          <a:bodyPr lIns="0" rIns="0" tIns="0" bIns="0" anchor="ctr">
            <a:normAutofit/>
          </a:bodyPr>
          <a:p>
            <a:pPr>
              <a:lnSpc>
                <a:spcPct val="100000"/>
              </a:lnSpc>
              <a:buNone/>
            </a:pPr>
            <a:r>
              <a:rPr b="0" lang="zh-CN" sz="2000" spc="-1" strike="noStrike">
                <a:latin typeface="Arial"/>
              </a:rPr>
              <a:t>思路</a:t>
            </a:r>
            <a:r>
              <a:rPr b="0" lang="en-US" sz="2000" spc="-1" strike="noStrike">
                <a:latin typeface="Arial"/>
              </a:rPr>
              <a:t>1: </a:t>
            </a:r>
            <a:r>
              <a:rPr b="0" lang="zh-CN" sz="2000" spc="-1" strike="noStrike">
                <a:latin typeface="Arial"/>
              </a:rPr>
              <a:t>使用一个联合去噪</a:t>
            </a:r>
            <a:r>
              <a:rPr b="0" lang="en-US" sz="2000" spc="-1" strike="noStrike">
                <a:latin typeface="Arial"/>
              </a:rPr>
              <a:t>+</a:t>
            </a:r>
            <a:r>
              <a:rPr b="0" lang="zh-CN" sz="2000" spc="-1" strike="noStrike">
                <a:latin typeface="Arial"/>
              </a:rPr>
              <a:t>补全缺失楔神经网络，代替</a:t>
            </a:r>
            <a:r>
              <a:rPr b="0" lang="en-US" sz="2000" spc="-1" strike="noStrike">
                <a:latin typeface="Arial"/>
              </a:rPr>
              <a:t>pnp</a:t>
            </a:r>
            <a:r>
              <a:rPr b="0" lang="zh-CN" sz="2000" spc="-1" strike="noStrike">
                <a:latin typeface="Arial"/>
              </a:rPr>
              <a:t>中的去噪算子</a:t>
            </a:r>
            <a:endParaRPr b="0" lang="en-US" sz="2000" spc="-1" strike="noStrike">
              <a:latin typeface="Arial"/>
            </a:endParaRPr>
          </a:p>
          <a:p>
            <a:pPr>
              <a:lnSpc>
                <a:spcPct val="100000"/>
              </a:lnSpc>
              <a:buNone/>
            </a:pPr>
            <a:r>
              <a:rPr b="0" lang="zh-CN" sz="2000" spc="-1" strike="noStrike">
                <a:latin typeface="Arial"/>
              </a:rPr>
              <a:t>思路</a:t>
            </a:r>
            <a:r>
              <a:rPr b="0" lang="en-US" sz="2000" spc="-1" strike="noStrike">
                <a:latin typeface="Arial"/>
              </a:rPr>
              <a:t>2: </a:t>
            </a:r>
            <a:r>
              <a:rPr b="0" lang="zh-CN" sz="2000" spc="-1" strike="noStrike">
                <a:latin typeface="Arial"/>
              </a:rPr>
              <a:t>改进正则化项</a:t>
            </a:r>
            <a:r>
              <a:rPr b="0" lang="en-US" sz="2000" spc="-1" strike="noStrike">
                <a:latin typeface="Arial"/>
              </a:rPr>
              <a:t>,</a:t>
            </a:r>
            <a:r>
              <a:rPr b="0" lang="zh-CN" sz="2000" spc="-1" strike="noStrike">
                <a:latin typeface="Arial"/>
              </a:rPr>
              <a:t>例如使用</a:t>
            </a:r>
            <a:r>
              <a:rPr b="0" lang="en-US" sz="2000" spc="-1" strike="noStrike">
                <a:latin typeface="Arial"/>
              </a:rPr>
              <a:t>ATV</a:t>
            </a:r>
            <a:r>
              <a:rPr b="0" lang="zh-CN" sz="2000" spc="-1" strike="noStrike">
                <a:latin typeface="Arial"/>
              </a:rPr>
              <a:t>相关算子等</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图片 3" descr=""/>
          <p:cNvPicPr/>
          <p:nvPr/>
        </p:nvPicPr>
        <p:blipFill>
          <a:blip r:embed="rId1"/>
          <a:stretch/>
        </p:blipFill>
        <p:spPr>
          <a:xfrm>
            <a:off x="174600" y="834480"/>
            <a:ext cx="7154640" cy="4272120"/>
          </a:xfrm>
          <a:prstGeom prst="rect">
            <a:avLst/>
          </a:prstGeom>
          <a:ln w="0">
            <a:noFill/>
          </a:ln>
        </p:spPr>
      </p:pic>
      <p:sp>
        <p:nvSpPr>
          <p:cNvPr id="135" name="文本框 4"/>
          <p:cNvSpPr/>
          <p:nvPr/>
        </p:nvSpPr>
        <p:spPr>
          <a:xfrm>
            <a:off x="7329600" y="1063080"/>
            <a:ext cx="2720160" cy="1173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提出了一个深度即插即用的先验框架来解决平行核磁共振重建问题，该框架利用深度神经网络</a:t>
            </a:r>
            <a:r>
              <a:rPr b="0" lang="en-US" sz="1400" spc="-1" strike="noStrike">
                <a:solidFill>
                  <a:srgbClr val="000000"/>
                </a:solidFill>
                <a:latin typeface="宋体"/>
                <a:ea typeface="宋体"/>
              </a:rPr>
              <a:t>(DNN)</a:t>
            </a:r>
            <a:r>
              <a:rPr b="0" lang="zh-CN" sz="1400" spc="-1" strike="noStrike">
                <a:solidFill>
                  <a:srgbClr val="000000"/>
                </a:solidFill>
                <a:latin typeface="宋体"/>
                <a:ea typeface="宋体"/>
              </a:rPr>
              <a:t>作为一个先进的去噪迭代法。</a:t>
            </a:r>
            <a:endParaRPr b="0" lang="en-US" sz="1400" spc="-1" strike="noStrike">
              <a:latin typeface="Arial"/>
            </a:endParaRPr>
          </a:p>
        </p:txBody>
      </p:sp>
      <p:sp>
        <p:nvSpPr>
          <p:cNvPr id="136" name="文本框 6"/>
          <p:cNvSpPr/>
          <p:nvPr/>
        </p:nvSpPr>
        <p:spPr>
          <a:xfrm>
            <a:off x="7407360" y="2768760"/>
            <a:ext cx="2564640" cy="279288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noAutofit/>
          </a:bodyPr>
          <a:p>
            <a:pPr>
              <a:lnSpc>
                <a:spcPct val="100000"/>
              </a:lnSpc>
              <a:buNone/>
              <a:tabLst>
                <a:tab algn="l" pos="0"/>
              </a:tabLst>
            </a:pPr>
            <a:r>
              <a:rPr b="0" lang="en-US" sz="1400" spc="-1" strike="noStrike">
                <a:solidFill>
                  <a:srgbClr val="000000"/>
                </a:solidFill>
                <a:latin typeface="Arial"/>
                <a:ea typeface="Noto Sans CJK SC"/>
              </a:rPr>
              <a:t>Method:</a:t>
            </a:r>
            <a:endParaRPr b="0" lang="en-US" sz="1400" spc="-1" strike="noStrike">
              <a:latin typeface="Arial"/>
            </a:endParaRPr>
          </a:p>
          <a:p>
            <a:pPr>
              <a:lnSpc>
                <a:spcPct val="100000"/>
              </a:lnSpc>
              <a:buNone/>
              <a:tabLst>
                <a:tab algn="l" pos="0"/>
              </a:tabLst>
            </a:pPr>
            <a:r>
              <a:rPr b="0" lang="zh-CN" sz="1400" spc="-1" strike="noStrike">
                <a:solidFill>
                  <a:srgbClr val="000000"/>
                </a:solidFill>
                <a:latin typeface="Arial"/>
                <a:ea typeface="Noto Sans CJK SC"/>
              </a:rPr>
              <a:t>网络结构：</a:t>
            </a:r>
            <a:endParaRPr b="0" lang="en-US" sz="1400" spc="-1" strike="noStrike">
              <a:latin typeface="Arial"/>
            </a:endParaRPr>
          </a:p>
          <a:p>
            <a:pPr>
              <a:lnSpc>
                <a:spcPct val="100000"/>
              </a:lnSpc>
              <a:buNone/>
              <a:tabLst>
                <a:tab algn="l" pos="0"/>
              </a:tabLst>
            </a:pPr>
            <a:r>
              <a:rPr b="0" lang="en-US" sz="1400" spc="-1" strike="noStrike">
                <a:solidFill>
                  <a:srgbClr val="333333"/>
                </a:solidFill>
                <a:latin typeface="Georgia"/>
                <a:ea typeface="Noto Sans CJK SC"/>
              </a:rPr>
              <a:t>DNN architecture is an encoder-decoder Unet-type convolutional network architecture with skip connections. The number of filters for both encoder and decoder layers is set to 128 and the network filter kernel size is set to 3 for both encoder and decoder layers. </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endParaRPr b="0" lang="en-US" sz="1400" spc="-1" strike="noStrike">
              <a:latin typeface="Arial"/>
            </a:endParaRPr>
          </a:p>
        </p:txBody>
      </p:sp>
      <p:sp>
        <p:nvSpPr>
          <p:cNvPr id="137"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1.1.5</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图片 3" descr=""/>
          <p:cNvPicPr/>
          <p:nvPr/>
        </p:nvPicPr>
        <p:blipFill>
          <a:blip r:embed="rId1"/>
          <a:stretch/>
        </p:blipFill>
        <p:spPr>
          <a:xfrm>
            <a:off x="120960" y="904320"/>
            <a:ext cx="7379640" cy="4406400"/>
          </a:xfrm>
          <a:prstGeom prst="rect">
            <a:avLst/>
          </a:prstGeom>
          <a:ln w="0">
            <a:noFill/>
          </a:ln>
        </p:spPr>
      </p:pic>
      <p:sp>
        <p:nvSpPr>
          <p:cNvPr id="139" name="文本框 4"/>
          <p:cNvSpPr/>
          <p:nvPr/>
        </p:nvSpPr>
        <p:spPr>
          <a:xfrm>
            <a:off x="5760000" y="2255400"/>
            <a:ext cx="3779640" cy="3055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当 </a:t>
            </a:r>
            <a:r>
              <a:rPr b="0" lang="en-US" sz="1400" spc="-1" strike="noStrike">
                <a:solidFill>
                  <a:srgbClr val="000000"/>
                </a:solidFill>
                <a:latin typeface="宋体"/>
                <a:ea typeface="宋体"/>
              </a:rPr>
              <a:t>PnP </a:t>
            </a:r>
            <a:r>
              <a:rPr b="0" lang="zh-CN" sz="1400" spc="-1" strike="noStrike">
                <a:solidFill>
                  <a:srgbClr val="000000"/>
                </a:solidFill>
                <a:latin typeface="宋体"/>
                <a:ea typeface="宋体"/>
              </a:rPr>
              <a:t>算法部署到一定类型的平均去噪算子时，算法收敛。虽然这样的平均运算符可以从</a:t>
            </a:r>
            <a:r>
              <a:rPr b="0" lang="en-US" sz="1400" spc="-1" strike="noStrike">
                <a:solidFill>
                  <a:srgbClr val="000000"/>
                </a:solidFill>
                <a:latin typeface="宋体"/>
                <a:ea typeface="宋体"/>
              </a:rPr>
              <a:t>1-Lipschitz CNN </a:t>
            </a:r>
            <a:r>
              <a:rPr b="0" lang="zh-CN" sz="1400" spc="-1" strike="noStrike">
                <a:solidFill>
                  <a:srgbClr val="000000"/>
                </a:solidFill>
                <a:latin typeface="宋体"/>
                <a:ea typeface="宋体"/>
              </a:rPr>
              <a:t>构建，但是对 </a:t>
            </a:r>
            <a:r>
              <a:rPr b="0" lang="en-US" sz="1400" spc="-1" strike="noStrike">
                <a:solidFill>
                  <a:srgbClr val="000000"/>
                </a:solidFill>
                <a:latin typeface="宋体"/>
                <a:ea typeface="宋体"/>
              </a:rPr>
              <a:t>CNN </a:t>
            </a:r>
            <a:r>
              <a:rPr b="0" lang="zh-CN" sz="1400" spc="-1" strike="noStrike">
                <a:solidFill>
                  <a:srgbClr val="000000"/>
                </a:solidFill>
                <a:latin typeface="宋体"/>
                <a:ea typeface="宋体"/>
              </a:rPr>
              <a:t>施加这样的约束通常会导致性能的严重下降。</a:t>
            </a:r>
            <a:endParaRPr b="0" lang="en-US" sz="1400" spc="-1" strike="noStrike">
              <a:latin typeface="Arial"/>
            </a:endParaRPr>
          </a:p>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提出使用深度样条神经网络，它受益于可学习的分段线性样条激活函数。我们引入“斜率归一化”来控制这些激活函数的 </a:t>
            </a:r>
            <a:r>
              <a:rPr b="0" lang="en-US" sz="1400" spc="-1" strike="noStrike">
                <a:solidFill>
                  <a:srgbClr val="000000"/>
                </a:solidFill>
                <a:latin typeface="宋体"/>
                <a:ea typeface="宋体"/>
              </a:rPr>
              <a:t>Lipschitz </a:t>
            </a:r>
            <a:r>
              <a:rPr b="0" lang="zh-CN" sz="1400" spc="-1" strike="noStrike">
                <a:solidFill>
                  <a:srgbClr val="000000"/>
                </a:solidFill>
                <a:latin typeface="宋体"/>
                <a:ea typeface="宋体"/>
              </a:rPr>
              <a:t>常数。结果表明，由</a:t>
            </a:r>
            <a:r>
              <a:rPr b="0" lang="en-US" sz="1400" spc="-1" strike="noStrike">
                <a:solidFill>
                  <a:srgbClr val="000000"/>
                </a:solidFill>
                <a:latin typeface="宋体"/>
                <a:ea typeface="宋体"/>
              </a:rPr>
              <a:t>1-Lipschitz </a:t>
            </a:r>
            <a:r>
              <a:rPr b="0" lang="zh-CN" sz="1400" spc="-1" strike="noStrike">
                <a:solidFill>
                  <a:srgbClr val="000000"/>
                </a:solidFill>
                <a:latin typeface="宋体"/>
                <a:ea typeface="宋体"/>
              </a:rPr>
              <a:t>深样条网络构造的平均去噪算子的去噪性能始终优于由</a:t>
            </a:r>
            <a:r>
              <a:rPr b="0" lang="en-US" sz="1400" spc="-1" strike="noStrike">
                <a:solidFill>
                  <a:srgbClr val="000000"/>
                </a:solidFill>
                <a:latin typeface="宋体"/>
                <a:ea typeface="宋体"/>
              </a:rPr>
              <a:t>1-Lipschitz ReLU </a:t>
            </a:r>
            <a:r>
              <a:rPr b="0" lang="zh-CN" sz="1400" spc="-1" strike="noStrike">
                <a:solidFill>
                  <a:srgbClr val="000000"/>
                </a:solidFill>
                <a:latin typeface="宋体"/>
                <a:ea typeface="宋体"/>
              </a:rPr>
              <a:t>网络构造的平均去噪算子。</a:t>
            </a:r>
            <a:endParaRPr b="0" lang="en-US" sz="1400" spc="-1" strike="noStrike">
              <a:latin typeface="Arial"/>
            </a:endParaRPr>
          </a:p>
        </p:txBody>
      </p:sp>
      <p:sp>
        <p:nvSpPr>
          <p:cNvPr id="140"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1.1.6</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图片 3" descr=""/>
          <p:cNvPicPr/>
          <p:nvPr/>
        </p:nvPicPr>
        <p:blipFill>
          <a:blip r:embed="rId1"/>
          <a:stretch/>
        </p:blipFill>
        <p:spPr>
          <a:xfrm>
            <a:off x="446040" y="816120"/>
            <a:ext cx="5911560" cy="1479600"/>
          </a:xfrm>
          <a:prstGeom prst="rect">
            <a:avLst/>
          </a:prstGeom>
          <a:ln w="0">
            <a:noFill/>
          </a:ln>
        </p:spPr>
      </p:pic>
      <p:pic>
        <p:nvPicPr>
          <p:cNvPr id="142" name="图片 4" descr=""/>
          <p:cNvPicPr/>
          <p:nvPr/>
        </p:nvPicPr>
        <p:blipFill>
          <a:blip r:embed="rId2"/>
          <a:srcRect l="0" t="0" r="0" b="92507"/>
          <a:stretch/>
        </p:blipFill>
        <p:spPr>
          <a:xfrm>
            <a:off x="592920" y="2076480"/>
            <a:ext cx="6112080" cy="439200"/>
          </a:xfrm>
          <a:prstGeom prst="rect">
            <a:avLst/>
          </a:prstGeom>
          <a:ln w="0">
            <a:noFill/>
          </a:ln>
        </p:spPr>
      </p:pic>
      <p:sp>
        <p:nvSpPr>
          <p:cNvPr id="143" name="文本框 5"/>
          <p:cNvSpPr/>
          <p:nvPr/>
        </p:nvSpPr>
        <p:spPr>
          <a:xfrm>
            <a:off x="5064120" y="2414520"/>
            <a:ext cx="3806280" cy="1423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使用深度学习预学习对应于扩散测量空间的信号流形来工作。</a:t>
            </a:r>
            <a:endParaRPr b="0" lang="en-US" sz="1400" spc="-1" strike="noStrike">
              <a:latin typeface="Arial"/>
            </a:endParaRPr>
          </a:p>
        </p:txBody>
      </p:sp>
      <p:pic>
        <p:nvPicPr>
          <p:cNvPr id="144" name="图片 7" descr=""/>
          <p:cNvPicPr/>
          <p:nvPr/>
        </p:nvPicPr>
        <p:blipFill>
          <a:blip r:embed="rId3"/>
          <a:srcRect l="5047" t="22569" r="0" b="0"/>
          <a:stretch/>
        </p:blipFill>
        <p:spPr>
          <a:xfrm>
            <a:off x="446040" y="2417400"/>
            <a:ext cx="4394880" cy="3445920"/>
          </a:xfrm>
          <a:prstGeom prst="rect">
            <a:avLst/>
          </a:prstGeom>
          <a:ln w="0">
            <a:noFill/>
          </a:ln>
        </p:spPr>
      </p:pic>
      <p:sp>
        <p:nvSpPr>
          <p:cNvPr id="145"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1.1.7</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p:nvPr>
        </p:nvSpPr>
        <p:spPr>
          <a:xfrm>
            <a:off x="257040" y="738360"/>
            <a:ext cx="7274880" cy="4366800"/>
          </a:xfrm>
          <a:prstGeom prst="rect">
            <a:avLst/>
          </a:prstGeom>
          <a:noFill/>
          <a:ln w="12600">
            <a:noFill/>
          </a:ln>
        </p:spPr>
        <p:txBody>
          <a:bodyPr lIns="0" rIns="0" tIns="0" bIns="0" anchor="t">
            <a:normAutofit/>
          </a:bodyPr>
          <a:p>
            <a:pPr>
              <a:lnSpc>
                <a:spcPct val="100000"/>
              </a:lnSpc>
              <a:spcBef>
                <a:spcPts val="1417"/>
              </a:spcBef>
              <a:buNone/>
            </a:pPr>
            <a:r>
              <a:rPr b="0" lang="en-US" sz="3200" spc="-1" strike="noStrike">
                <a:solidFill>
                  <a:srgbClr val="000000"/>
                </a:solidFill>
                <a:latin typeface="宋体"/>
                <a:ea typeface="宋体"/>
              </a:rPr>
              <a:t>Method</a:t>
            </a:r>
            <a:r>
              <a:rPr b="0" lang="zh-CN" sz="3200" spc="-1" strike="noStrike">
                <a:solidFill>
                  <a:srgbClr val="000000"/>
                </a:solidFill>
                <a:latin typeface="宋体"/>
                <a:ea typeface="宋体"/>
              </a:rPr>
              <a:t>：</a:t>
            </a:r>
            <a:endParaRPr b="0" lang="en-US" sz="3200" spc="-1" strike="noStrike">
              <a:solidFill>
                <a:srgbClr val="000000"/>
              </a:solidFill>
              <a:latin typeface="Arial"/>
            </a:endParaRPr>
          </a:p>
        </p:txBody>
      </p:sp>
      <p:pic>
        <p:nvPicPr>
          <p:cNvPr id="147" name="图片 3" descr=""/>
          <p:cNvPicPr/>
          <p:nvPr/>
        </p:nvPicPr>
        <p:blipFill>
          <a:blip r:embed="rId1"/>
          <a:srcRect l="22210" t="20529" r="26899" b="14798"/>
          <a:stretch/>
        </p:blipFill>
        <p:spPr>
          <a:xfrm>
            <a:off x="3894480" y="2439720"/>
            <a:ext cx="3696120" cy="445320"/>
          </a:xfrm>
          <a:prstGeom prst="rect">
            <a:avLst/>
          </a:prstGeom>
          <a:ln w="0">
            <a:noFill/>
          </a:ln>
        </p:spPr>
      </p:pic>
      <p:sp>
        <p:nvSpPr>
          <p:cNvPr id="148" name="文本框 4"/>
          <p:cNvSpPr/>
          <p:nvPr/>
        </p:nvSpPr>
        <p:spPr>
          <a:xfrm>
            <a:off x="127080" y="3098520"/>
            <a:ext cx="5226120" cy="251964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noAutofit/>
          </a:bodyPr>
          <a:p>
            <a:pPr>
              <a:lnSpc>
                <a:spcPct val="100000"/>
              </a:lnSpc>
              <a:buNone/>
              <a:tabLst>
                <a:tab algn="l" pos="0"/>
              </a:tabLst>
            </a:pPr>
            <a:r>
              <a:rPr b="0" lang="zh-CN" sz="1000" spc="-1" strike="noStrike">
                <a:solidFill>
                  <a:srgbClr val="000000"/>
                </a:solidFill>
                <a:latin typeface="Arial"/>
                <a:ea typeface="Noto Sans CJK SC"/>
              </a:rPr>
              <a:t>基于稀疏性的 </a:t>
            </a:r>
            <a:r>
              <a:rPr b="0" lang="en-US" sz="1000" spc="-1" strike="noStrike">
                <a:solidFill>
                  <a:srgbClr val="000000"/>
                </a:solidFill>
                <a:latin typeface="Arial"/>
                <a:ea typeface="Noto Sans CJK SC"/>
              </a:rPr>
              <a:t>q </a:t>
            </a:r>
            <a:r>
              <a:rPr b="0" lang="zh-CN" sz="1000" spc="-1" strike="noStrike">
                <a:solidFill>
                  <a:srgbClr val="000000"/>
                </a:solidFill>
                <a:latin typeface="Arial"/>
                <a:ea typeface="Noto Sans CJK SC"/>
              </a:rPr>
              <a:t>空间正则化方法</a:t>
            </a:r>
            <a:endParaRPr b="0" lang="en-US" sz="1000" spc="-1" strike="noStrike">
              <a:latin typeface="Arial"/>
            </a:endParaRPr>
          </a:p>
          <a:p>
            <a:pPr>
              <a:lnSpc>
                <a:spcPct val="100000"/>
              </a:lnSpc>
              <a:buNone/>
              <a:tabLst>
                <a:tab algn="l" pos="0"/>
              </a:tabLst>
            </a:pPr>
            <a:r>
              <a:rPr b="0" lang="zh-CN" sz="1000" spc="-1" strike="noStrike">
                <a:solidFill>
                  <a:srgbClr val="000000"/>
                </a:solidFill>
                <a:latin typeface="Arial"/>
                <a:ea typeface="Noto Sans CJK SC"/>
              </a:rPr>
              <a:t>提出了一种基于学习的方法，学习与字典相对应的信号流形，而不是直接使用庞大的字典进行重构。</a:t>
            </a:r>
            <a:endParaRPr b="0" lang="en-US" sz="1000" spc="-1" strike="noStrike">
              <a:latin typeface="Arial"/>
            </a:endParaRPr>
          </a:p>
          <a:p>
            <a:pPr>
              <a:lnSpc>
                <a:spcPct val="100000"/>
              </a:lnSpc>
              <a:buNone/>
              <a:tabLst>
                <a:tab algn="l" pos="0"/>
              </a:tabLst>
            </a:pPr>
            <a:r>
              <a:rPr b="0" lang="zh-CN" sz="1000" spc="-1" strike="noStrike">
                <a:solidFill>
                  <a:srgbClr val="000000"/>
                </a:solidFill>
                <a:latin typeface="Arial"/>
                <a:ea typeface="Noto Sans CJK SC"/>
              </a:rPr>
              <a:t>使用机器学习和采用去噪自动编码器</a:t>
            </a:r>
            <a:r>
              <a:rPr b="0" lang="en-US" sz="1000" spc="-1" strike="noStrike">
                <a:solidFill>
                  <a:srgbClr val="000000"/>
                </a:solidFill>
                <a:latin typeface="Arial"/>
                <a:ea typeface="Noto Sans CJK SC"/>
              </a:rPr>
              <a:t>(DAE)</a:t>
            </a:r>
            <a:r>
              <a:rPr b="0" lang="zh-CN" sz="1000" spc="-1" strike="noStrike">
                <a:solidFill>
                  <a:srgbClr val="000000"/>
                </a:solidFill>
                <a:latin typeface="Arial"/>
                <a:ea typeface="Noto Sans CJK SC"/>
              </a:rPr>
              <a:t>神经网络预学习提供了一个流形的紧凑表示，它可以作为一个正则化在联合重建设置。</a:t>
            </a:r>
            <a:endParaRPr b="0" lang="en-US" sz="1000" spc="-1" strike="noStrike">
              <a:latin typeface="Arial"/>
            </a:endParaRPr>
          </a:p>
        </p:txBody>
      </p:sp>
      <p:pic>
        <p:nvPicPr>
          <p:cNvPr id="149" name="图片 5" descr=""/>
          <p:cNvPicPr/>
          <p:nvPr/>
        </p:nvPicPr>
        <p:blipFill>
          <a:blip r:embed="rId2"/>
          <a:stretch/>
        </p:blipFill>
        <p:spPr>
          <a:xfrm>
            <a:off x="7760160" y="3012480"/>
            <a:ext cx="780480" cy="637560"/>
          </a:xfrm>
          <a:prstGeom prst="rect">
            <a:avLst/>
          </a:prstGeom>
          <a:ln w="0">
            <a:noFill/>
          </a:ln>
        </p:spPr>
      </p:pic>
      <p:pic>
        <p:nvPicPr>
          <p:cNvPr id="150" name="图片 6" descr=""/>
          <p:cNvPicPr/>
          <p:nvPr/>
        </p:nvPicPr>
        <p:blipFill>
          <a:blip r:embed="rId3"/>
          <a:stretch/>
        </p:blipFill>
        <p:spPr>
          <a:xfrm>
            <a:off x="947160" y="4479120"/>
            <a:ext cx="3142440" cy="475560"/>
          </a:xfrm>
          <a:prstGeom prst="rect">
            <a:avLst/>
          </a:prstGeom>
          <a:ln w="0">
            <a:noFill/>
          </a:ln>
        </p:spPr>
      </p:pic>
      <p:pic>
        <p:nvPicPr>
          <p:cNvPr id="151" name="图片 7" descr=""/>
          <p:cNvPicPr/>
          <p:nvPr/>
        </p:nvPicPr>
        <p:blipFill>
          <a:blip r:embed="rId4"/>
          <a:srcRect l="0" t="27211" r="29733" b="37491"/>
          <a:stretch/>
        </p:blipFill>
        <p:spPr>
          <a:xfrm>
            <a:off x="1289160" y="4955040"/>
            <a:ext cx="2207880" cy="167400"/>
          </a:xfrm>
          <a:prstGeom prst="rect">
            <a:avLst/>
          </a:prstGeom>
          <a:ln w="0">
            <a:noFill/>
          </a:ln>
        </p:spPr>
      </p:pic>
      <p:sp>
        <p:nvSpPr>
          <p:cNvPr id="152" name="文本框 9"/>
          <p:cNvSpPr/>
          <p:nvPr/>
        </p:nvSpPr>
        <p:spPr>
          <a:xfrm>
            <a:off x="85320" y="1839960"/>
            <a:ext cx="504036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宋体"/>
                <a:ea typeface="宋体"/>
              </a:rPr>
              <a:t>qr</a:t>
            </a:r>
            <a:r>
              <a:rPr b="0" lang="zh-CN" sz="1400" spc="-1" strike="noStrike">
                <a:solidFill>
                  <a:srgbClr val="000000"/>
                </a:solidFill>
                <a:latin typeface="宋体"/>
                <a:ea typeface="宋体"/>
              </a:rPr>
              <a:t>空间联合重建</a:t>
            </a:r>
            <a:r>
              <a:rPr b="0" lang="zh-CN" sz="1400" spc="-1" strike="noStrike">
                <a:solidFill>
                  <a:srgbClr val="000000"/>
                </a:solidFill>
                <a:latin typeface="宋体"/>
                <a:ea typeface="宋体"/>
              </a:rPr>
              <a:t>：</a:t>
            </a:r>
            <a:endParaRPr b="0" lang="en-US" sz="1400" spc="-1" strike="noStrike">
              <a:latin typeface="Arial"/>
            </a:endParaRPr>
          </a:p>
        </p:txBody>
      </p:sp>
      <p:sp>
        <p:nvSpPr>
          <p:cNvPr id="153" name="直接箭头连接符 11"/>
          <p:cNvSpPr/>
          <p:nvPr/>
        </p:nvSpPr>
        <p:spPr>
          <a:xfrm flipH="1">
            <a:off x="5278680" y="2701080"/>
            <a:ext cx="615960" cy="563040"/>
          </a:xfrm>
          <a:custGeom>
            <a:avLst/>
            <a:gdLst/>
            <a:ahLst/>
            <a:rect l="l" t="t" r="r" b="b"/>
            <a:pathLst>
              <a:path w="21600" h="21600">
                <a:moveTo>
                  <a:pt x="0" y="0"/>
                </a:moveTo>
                <a:lnTo>
                  <a:pt x="21600" y="21600"/>
                </a:lnTo>
              </a:path>
            </a:pathLst>
          </a:custGeom>
          <a:noFill/>
          <a:ln>
            <a:solidFill>
              <a:srgbClr val="4472c4"/>
            </a:solidFill>
            <a:tailEnd len="med" type="triangle" w="med"/>
          </a:ln>
        </p:spPr>
        <p:style>
          <a:lnRef idx="1">
            <a:schemeClr val="accent1"/>
          </a:lnRef>
          <a:fillRef idx="0">
            <a:schemeClr val="accent1"/>
          </a:fillRef>
          <a:effectRef idx="0">
            <a:schemeClr val="accent1"/>
          </a:effectRef>
          <a:fontRef idx="minor"/>
        </p:style>
      </p:sp>
      <p:sp>
        <p:nvSpPr>
          <p:cNvPr id="154" name="直接箭头连接符 13"/>
          <p:cNvSpPr/>
          <p:nvPr/>
        </p:nvSpPr>
        <p:spPr>
          <a:xfrm>
            <a:off x="7051320" y="2833560"/>
            <a:ext cx="708480" cy="357840"/>
          </a:xfrm>
          <a:custGeom>
            <a:avLst/>
            <a:gdLst/>
            <a:ahLst/>
            <a:rect l="l" t="t" r="r" b="b"/>
            <a:pathLst>
              <a:path w="21600" h="21600">
                <a:moveTo>
                  <a:pt x="0" y="0"/>
                </a:moveTo>
                <a:lnTo>
                  <a:pt x="21600" y="21600"/>
                </a:lnTo>
              </a:path>
            </a:pathLst>
          </a:custGeom>
          <a:noFill/>
          <a:ln>
            <a:solidFill>
              <a:srgbClr val="4472c4"/>
            </a:solidFill>
            <a:tailEnd len="med" type="triangle" w="med"/>
          </a:ln>
        </p:spPr>
        <p:style>
          <a:lnRef idx="1">
            <a:schemeClr val="accent1"/>
          </a:lnRef>
          <a:fillRef idx="0">
            <a:schemeClr val="accent1"/>
          </a:fillRef>
          <a:effectRef idx="0">
            <a:schemeClr val="accent1"/>
          </a:effectRef>
          <a:fontRef idx="minor"/>
        </p:style>
      </p:sp>
      <p:pic>
        <p:nvPicPr>
          <p:cNvPr id="155" name="图片 16" descr=""/>
          <p:cNvPicPr/>
          <p:nvPr/>
        </p:nvPicPr>
        <p:blipFill>
          <a:blip r:embed="rId5"/>
          <a:stretch/>
        </p:blipFill>
        <p:spPr>
          <a:xfrm>
            <a:off x="4304520" y="154800"/>
            <a:ext cx="5802480" cy="1984680"/>
          </a:xfrm>
          <a:prstGeom prst="rect">
            <a:avLst/>
          </a:prstGeom>
          <a:ln w="0">
            <a:noFill/>
          </a:ln>
        </p:spPr>
      </p:pic>
      <p:sp>
        <p:nvSpPr>
          <p:cNvPr id="156"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1.1.7</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图片 3" descr=""/>
          <p:cNvPicPr/>
          <p:nvPr/>
        </p:nvPicPr>
        <p:blipFill>
          <a:blip r:embed="rId1"/>
          <a:stretch/>
        </p:blipFill>
        <p:spPr>
          <a:xfrm>
            <a:off x="178560" y="1055880"/>
            <a:ext cx="6957720" cy="4387680"/>
          </a:xfrm>
          <a:prstGeom prst="rect">
            <a:avLst/>
          </a:prstGeom>
          <a:ln w="0">
            <a:noFill/>
          </a:ln>
        </p:spPr>
      </p:pic>
      <p:sp>
        <p:nvSpPr>
          <p:cNvPr id="158" name="文本框 4"/>
          <p:cNvSpPr/>
          <p:nvPr/>
        </p:nvSpPr>
        <p:spPr>
          <a:xfrm>
            <a:off x="7752960" y="1998000"/>
            <a:ext cx="239328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000" spc="-1" strike="noStrike">
                <a:solidFill>
                  <a:srgbClr val="000000"/>
                </a:solidFill>
                <a:latin typeface="Arial"/>
                <a:ea typeface="Noto Sans CJK SC"/>
              </a:rPr>
              <a:t>基于</a:t>
            </a:r>
            <a:r>
              <a:rPr b="0" lang="en-US" sz="1000" spc="-1" strike="noStrike">
                <a:solidFill>
                  <a:srgbClr val="000000"/>
                </a:solidFill>
                <a:latin typeface="Arial"/>
                <a:ea typeface="Noto Sans CJK SC"/>
              </a:rPr>
              <a:t>CNN</a:t>
            </a:r>
            <a:r>
              <a:rPr b="0" lang="zh-CN" sz="1000" spc="-1" strike="noStrike">
                <a:solidFill>
                  <a:srgbClr val="000000"/>
                </a:solidFill>
                <a:latin typeface="Arial"/>
                <a:ea typeface="Noto Sans CJK SC"/>
              </a:rPr>
              <a:t>的先验模型在合成 </a:t>
            </a:r>
            <a:r>
              <a:rPr b="0" lang="en-US" sz="1000" spc="-1" strike="noStrike">
                <a:solidFill>
                  <a:srgbClr val="000000"/>
                </a:solidFill>
                <a:latin typeface="Arial"/>
                <a:ea typeface="Noto Sans CJK SC"/>
              </a:rPr>
              <a:t>SAR </a:t>
            </a:r>
            <a:r>
              <a:rPr b="0" lang="zh-CN" sz="1000" spc="-1" strike="noStrike">
                <a:solidFill>
                  <a:srgbClr val="000000"/>
                </a:solidFill>
                <a:latin typeface="Arial"/>
                <a:ea typeface="Noto Sans CJK SC"/>
              </a:rPr>
              <a:t>场景重建中的应用</a:t>
            </a:r>
            <a:r>
              <a:rPr b="0" lang="en-US" sz="1000" spc="-1" strike="noStrike">
                <a:solidFill>
                  <a:srgbClr val="000000"/>
                </a:solidFill>
                <a:latin typeface="Arial"/>
                <a:ea typeface="Noto Sans CJK SC"/>
              </a:rPr>
              <a:t>,</a:t>
            </a:r>
            <a:r>
              <a:rPr b="0" lang="zh-CN" sz="1000" spc="-1" strike="noStrike">
                <a:solidFill>
                  <a:srgbClr val="000000"/>
                </a:solidFill>
                <a:latin typeface="Arial"/>
                <a:ea typeface="Noto Sans CJK SC"/>
              </a:rPr>
              <a:t>达到去噪效果</a:t>
            </a:r>
            <a:endParaRPr b="0" lang="en-US" sz="1000" spc="-1" strike="noStrike">
              <a:latin typeface="Arial"/>
            </a:endParaRPr>
          </a:p>
        </p:txBody>
      </p:sp>
      <p:sp>
        <p:nvSpPr>
          <p:cNvPr id="159"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1.1.8</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文本框 3"/>
          <p:cNvSpPr/>
          <p:nvPr/>
        </p:nvSpPr>
        <p:spPr>
          <a:xfrm>
            <a:off x="7044120" y="1759680"/>
            <a:ext cx="2879280" cy="3559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提出了一种基于截断残差的 </a:t>
            </a:r>
            <a:r>
              <a:rPr b="0" lang="en-US" sz="1400" spc="-1" strike="noStrike">
                <a:solidFill>
                  <a:srgbClr val="000000"/>
                </a:solidFill>
                <a:latin typeface="宋体"/>
                <a:ea typeface="宋体"/>
              </a:rPr>
              <a:t>PnP-ADMM</a:t>
            </a:r>
            <a:r>
              <a:rPr b="0" lang="zh-CN" sz="1400" spc="-1" strike="noStrike">
                <a:solidFill>
                  <a:srgbClr val="000000"/>
                </a:solidFill>
                <a:latin typeface="宋体"/>
                <a:ea typeface="宋体"/>
              </a:rPr>
              <a:t>，通过减去去噪神经网络的预测残差来解决类似去噪的子问题。这样，算法这种基于截断残差的即插即用 </a:t>
            </a:r>
            <a:r>
              <a:rPr b="0" lang="en-US" sz="1400" spc="-1" strike="noStrike">
                <a:solidFill>
                  <a:srgbClr val="000000"/>
                </a:solidFill>
                <a:latin typeface="宋体"/>
                <a:ea typeface="宋体"/>
              </a:rPr>
              <a:t>ADMM </a:t>
            </a:r>
            <a:r>
              <a:rPr b="0" lang="zh-CN" sz="1400" spc="-1" strike="noStrike">
                <a:solidFill>
                  <a:srgbClr val="000000"/>
                </a:solidFill>
                <a:latin typeface="宋体"/>
                <a:ea typeface="宋体"/>
              </a:rPr>
              <a:t>算法称为 </a:t>
            </a:r>
            <a:r>
              <a:rPr b="0" lang="en-US" sz="1400" spc="-1" strike="noStrike">
                <a:solidFill>
                  <a:srgbClr val="000000"/>
                </a:solidFill>
                <a:latin typeface="宋体"/>
                <a:ea typeface="宋体"/>
              </a:rPr>
              <a:t>TRPA</a:t>
            </a:r>
            <a:r>
              <a:rPr b="0" lang="zh-CN" sz="1400" spc="-1" strike="noStrike">
                <a:solidFill>
                  <a:srgbClr val="000000"/>
                </a:solidFill>
                <a:latin typeface="宋体"/>
                <a:ea typeface="宋体"/>
              </a:rPr>
              <a:t>。证明了算法的迭代序列可以严格收敛到一个不动点。</a:t>
            </a:r>
            <a:endParaRPr b="0" lang="en-US" sz="1400" spc="-1" strike="noStrike">
              <a:latin typeface="Arial"/>
            </a:endParaRPr>
          </a:p>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此外，为了使去噪器能够处理连续的噪声水平，我们设计了一个连续的</a:t>
            </a:r>
            <a:r>
              <a:rPr b="0" lang="en-US" sz="1400" spc="-1" strike="noStrike">
                <a:solidFill>
                  <a:srgbClr val="000000"/>
                </a:solidFill>
                <a:latin typeface="宋体"/>
                <a:ea typeface="宋体"/>
              </a:rPr>
              <a:t>CCIN</a:t>
            </a:r>
            <a:r>
              <a:rPr b="0" lang="zh-CN" sz="1400" spc="-1" strike="noStrike">
                <a:solidFill>
                  <a:srgbClr val="000000"/>
                </a:solidFill>
                <a:latin typeface="宋体"/>
                <a:ea typeface="宋体"/>
              </a:rPr>
              <a:t>层。还提出了一个损失函数用于训练具有连续噪声水平的去噪网络。</a:t>
            </a:r>
            <a:endParaRPr b="0" lang="en-US" sz="1400" spc="-1" strike="noStrike">
              <a:latin typeface="Arial"/>
            </a:endParaRPr>
          </a:p>
        </p:txBody>
      </p:sp>
      <p:pic>
        <p:nvPicPr>
          <p:cNvPr id="161" name="图片 4" descr=""/>
          <p:cNvPicPr/>
          <p:nvPr/>
        </p:nvPicPr>
        <p:blipFill>
          <a:blip r:embed="rId1"/>
          <a:stretch/>
        </p:blipFill>
        <p:spPr>
          <a:xfrm>
            <a:off x="156960" y="808200"/>
            <a:ext cx="6886440" cy="4800960"/>
          </a:xfrm>
          <a:prstGeom prst="rect">
            <a:avLst/>
          </a:prstGeom>
          <a:ln w="0">
            <a:noFill/>
          </a:ln>
        </p:spPr>
      </p:pic>
      <p:sp>
        <p:nvSpPr>
          <p:cNvPr id="162"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1.1.9</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p:nvPr>
        </p:nvSpPr>
        <p:spPr>
          <a:xfrm>
            <a:off x="441360" y="560520"/>
            <a:ext cx="9071280" cy="3287880"/>
          </a:xfrm>
          <a:prstGeom prst="rect">
            <a:avLst/>
          </a:prstGeom>
          <a:noFill/>
          <a:ln w="0">
            <a:noFill/>
          </a:ln>
        </p:spPr>
        <p:txBody>
          <a:bodyPr lIns="0" rIns="0" tIns="0" bIns="0" anchor="t">
            <a:noAutofit/>
          </a:bodyPr>
          <a:p>
            <a:pPr>
              <a:lnSpc>
                <a:spcPct val="100000"/>
              </a:lnSpc>
              <a:spcBef>
                <a:spcPts val="1417"/>
              </a:spcBef>
              <a:buNone/>
            </a:pPr>
            <a:r>
              <a:rPr b="0" lang="en-US" sz="3200" spc="-1" strike="noStrike">
                <a:latin typeface="Arial"/>
              </a:rPr>
              <a:t>Method:</a:t>
            </a:r>
            <a:endParaRPr b="0" lang="en-US" sz="3200" spc="-1" strike="noStrike">
              <a:solidFill>
                <a:srgbClr val="000000"/>
              </a:solidFill>
              <a:latin typeface="Arial"/>
            </a:endParaRPr>
          </a:p>
        </p:txBody>
      </p:sp>
      <p:pic>
        <p:nvPicPr>
          <p:cNvPr id="164" name="图片 3" descr=""/>
          <p:cNvPicPr/>
          <p:nvPr/>
        </p:nvPicPr>
        <p:blipFill>
          <a:blip r:embed="rId1"/>
          <a:srcRect l="0" t="7155" r="0" b="0"/>
          <a:stretch/>
        </p:blipFill>
        <p:spPr>
          <a:xfrm>
            <a:off x="2002320" y="1078560"/>
            <a:ext cx="6892920" cy="4461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图片 3" descr=""/>
          <p:cNvPicPr/>
          <p:nvPr/>
        </p:nvPicPr>
        <p:blipFill>
          <a:blip r:embed="rId1"/>
          <a:stretch/>
        </p:blipFill>
        <p:spPr>
          <a:xfrm>
            <a:off x="180360" y="855360"/>
            <a:ext cx="7709040" cy="3959640"/>
          </a:xfrm>
          <a:prstGeom prst="rect">
            <a:avLst/>
          </a:prstGeom>
          <a:ln w="0">
            <a:noFill/>
          </a:ln>
        </p:spPr>
      </p:pic>
      <p:sp>
        <p:nvSpPr>
          <p:cNvPr id="166" name="文本框 4"/>
          <p:cNvSpPr/>
          <p:nvPr/>
        </p:nvSpPr>
        <p:spPr>
          <a:xfrm>
            <a:off x="5439600" y="2697480"/>
            <a:ext cx="2883240" cy="1194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通过假设解在深度神经网络的不动点附近，我们展示了如何建立 </a:t>
            </a:r>
            <a:r>
              <a:rPr b="0" lang="en-US" sz="1400" spc="-1" strike="noStrike">
                <a:solidFill>
                  <a:srgbClr val="000000"/>
                </a:solidFill>
                <a:latin typeface="宋体"/>
                <a:ea typeface="宋体"/>
              </a:rPr>
              <a:t>PnP/RED </a:t>
            </a:r>
            <a:r>
              <a:rPr b="0" lang="zh-CN" sz="1400" spc="-1" strike="noStrike">
                <a:solidFill>
                  <a:srgbClr val="000000"/>
                </a:solidFill>
                <a:latin typeface="宋体"/>
                <a:ea typeface="宋体"/>
              </a:rPr>
              <a:t>的理论恢复保证，从而解决了这个问题</a:t>
            </a:r>
            <a:endParaRPr b="0" lang="en-US" sz="1400" spc="-1" strike="noStrike">
              <a:latin typeface="Arial"/>
            </a:endParaRPr>
          </a:p>
        </p:txBody>
      </p:sp>
      <p:sp>
        <p:nvSpPr>
          <p:cNvPr id="167"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1.1.10</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图片 8" descr=""/>
          <p:cNvPicPr/>
          <p:nvPr/>
        </p:nvPicPr>
        <p:blipFill>
          <a:blip r:embed="rId1"/>
          <a:stretch/>
        </p:blipFill>
        <p:spPr>
          <a:xfrm>
            <a:off x="6665040" y="3988080"/>
            <a:ext cx="2999520" cy="990000"/>
          </a:xfrm>
          <a:prstGeom prst="rect">
            <a:avLst/>
          </a:prstGeom>
          <a:ln w="0">
            <a:noFill/>
          </a:ln>
        </p:spPr>
      </p:pic>
      <p:sp>
        <p:nvSpPr>
          <p:cNvPr id="169" name="文本框 9"/>
          <p:cNvSpPr/>
          <p:nvPr/>
        </p:nvSpPr>
        <p:spPr>
          <a:xfrm>
            <a:off x="6558120" y="3902040"/>
            <a:ext cx="3213360" cy="91260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zh-CN" sz="1800" spc="-1" strike="noStrike">
                <a:solidFill>
                  <a:srgbClr val="000000"/>
                </a:solidFill>
                <a:latin typeface="等线"/>
              </a:rPr>
              <a:t>正则化算子：</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70" name="标题 1"/>
          <p:cNvSpPr/>
          <p:nvPr/>
        </p:nvSpPr>
        <p:spPr>
          <a:xfrm>
            <a:off x="0" y="226800"/>
            <a:ext cx="389160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1.2.1</a:t>
            </a:r>
            <a:r>
              <a:rPr b="0" lang="zh-CN" sz="3200" spc="-1" strike="noStrike">
                <a:solidFill>
                  <a:srgbClr val="000000"/>
                </a:solidFill>
                <a:latin typeface="Arial"/>
              </a:rPr>
              <a:t>改进正则化项</a:t>
            </a:r>
            <a:endParaRPr b="0" lang="en-US" sz="3200" spc="-1" strike="noStrike">
              <a:latin typeface="Arial"/>
            </a:endParaRPr>
          </a:p>
        </p:txBody>
      </p:sp>
      <p:grpSp>
        <p:nvGrpSpPr>
          <p:cNvPr id="171" name="组合 5"/>
          <p:cNvGrpSpPr/>
          <p:nvPr/>
        </p:nvGrpSpPr>
        <p:grpSpPr>
          <a:xfrm>
            <a:off x="70200" y="951480"/>
            <a:ext cx="6194520" cy="4477680"/>
            <a:chOff x="70200" y="951480"/>
            <a:chExt cx="6194520" cy="4477680"/>
          </a:xfrm>
        </p:grpSpPr>
        <p:pic>
          <p:nvPicPr>
            <p:cNvPr id="172" name="图片 3" descr=""/>
            <p:cNvPicPr/>
            <p:nvPr/>
          </p:nvPicPr>
          <p:blipFill>
            <a:blip r:embed="rId2"/>
            <a:srcRect l="0" t="9407" r="0" b="0"/>
            <a:stretch/>
          </p:blipFill>
          <p:spPr>
            <a:xfrm>
              <a:off x="70200" y="951480"/>
              <a:ext cx="5980320" cy="1884240"/>
            </a:xfrm>
            <a:prstGeom prst="rect">
              <a:avLst/>
            </a:prstGeom>
            <a:ln w="0">
              <a:noFill/>
            </a:ln>
          </p:spPr>
        </p:pic>
        <p:pic>
          <p:nvPicPr>
            <p:cNvPr id="173" name="图片 4" descr=""/>
            <p:cNvPicPr/>
            <p:nvPr/>
          </p:nvPicPr>
          <p:blipFill>
            <a:blip r:embed="rId3"/>
            <a:stretch/>
          </p:blipFill>
          <p:spPr>
            <a:xfrm>
              <a:off x="132840" y="4425480"/>
              <a:ext cx="6131880" cy="1003680"/>
            </a:xfrm>
            <a:prstGeom prst="rect">
              <a:avLst/>
            </a:prstGeom>
            <a:ln w="0">
              <a:noFill/>
            </a:ln>
          </p:spPr>
        </p:pic>
        <p:pic>
          <p:nvPicPr>
            <p:cNvPr id="174" name="图片 2" descr=""/>
            <p:cNvPicPr/>
            <p:nvPr/>
          </p:nvPicPr>
          <p:blipFill>
            <a:blip r:embed="rId4"/>
            <a:stretch/>
          </p:blipFill>
          <p:spPr>
            <a:xfrm>
              <a:off x="220680" y="2343960"/>
              <a:ext cx="6044040" cy="2144880"/>
            </a:xfrm>
            <a:prstGeom prst="rect">
              <a:avLst/>
            </a:prstGeom>
            <a:ln w="0">
              <a:noFill/>
            </a:ln>
          </p:spPr>
        </p:pic>
      </p:grpSp>
      <p:sp>
        <p:nvSpPr>
          <p:cNvPr id="175" name="文本框 6"/>
          <p:cNvSpPr/>
          <p:nvPr/>
        </p:nvSpPr>
        <p:spPr>
          <a:xfrm>
            <a:off x="6265440" y="1650600"/>
            <a:ext cx="3506400" cy="2007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宋体"/>
                <a:ea typeface="宋体"/>
              </a:rPr>
              <a:t>  </a:t>
            </a:r>
            <a:r>
              <a:rPr b="0" lang="zh-CN" sz="1400" spc="-1" strike="noStrike">
                <a:solidFill>
                  <a:srgbClr val="000000"/>
                </a:solidFill>
                <a:latin typeface="宋体"/>
                <a:ea typeface="宋体"/>
              </a:rPr>
              <a:t>提出了一种基于</a:t>
            </a:r>
            <a:r>
              <a:rPr b="0" lang="en-US" sz="1400" spc="-1" strike="noStrike">
                <a:solidFill>
                  <a:srgbClr val="000000"/>
                </a:solidFill>
                <a:latin typeface="宋体"/>
                <a:ea typeface="宋体"/>
              </a:rPr>
              <a:t>CS</a:t>
            </a:r>
            <a:r>
              <a:rPr b="0" lang="zh-CN" sz="1400" spc="-1" strike="noStrike">
                <a:solidFill>
                  <a:srgbClr val="000000"/>
                </a:solidFill>
                <a:latin typeface="宋体"/>
                <a:ea typeface="宋体"/>
              </a:rPr>
              <a:t>正则化的计算机辅助磁共振成像</a:t>
            </a:r>
            <a:r>
              <a:rPr b="0" lang="en-US" sz="1400" spc="-1" strike="noStrike">
                <a:solidFill>
                  <a:srgbClr val="000000"/>
                </a:solidFill>
                <a:latin typeface="宋体"/>
                <a:ea typeface="宋体"/>
              </a:rPr>
              <a:t>(CS-MRI)</a:t>
            </a:r>
            <a:r>
              <a:rPr b="0" lang="zh-CN" sz="1400" spc="-1" strike="noStrike">
                <a:solidFill>
                  <a:srgbClr val="000000"/>
                </a:solidFill>
                <a:latin typeface="宋体"/>
                <a:ea typeface="宋体"/>
              </a:rPr>
              <a:t>重建的 </a:t>
            </a:r>
            <a:r>
              <a:rPr b="0" lang="en-US" sz="1400" spc="-1" strike="noStrike">
                <a:solidFill>
                  <a:srgbClr val="000000"/>
                </a:solidFill>
                <a:latin typeface="宋体"/>
                <a:ea typeface="宋体"/>
              </a:rPr>
              <a:t>PnP-ADMM </a:t>
            </a:r>
            <a:r>
              <a:rPr b="0" lang="zh-CN" sz="1400" spc="-1" strike="noStrike">
                <a:solidFill>
                  <a:srgbClr val="000000"/>
                </a:solidFill>
                <a:latin typeface="宋体"/>
                <a:ea typeface="宋体"/>
              </a:rPr>
              <a:t>算法。</a:t>
            </a:r>
            <a:endParaRPr b="0" lang="en-US" sz="1400" spc="-1" strike="noStrike">
              <a:latin typeface="Arial"/>
            </a:endParaRPr>
          </a:p>
          <a:p>
            <a:pPr>
              <a:lnSpc>
                <a:spcPct val="100000"/>
              </a:lnSpc>
              <a:buNone/>
            </a:pPr>
            <a:r>
              <a:rPr b="0" lang="en-US" sz="1400" spc="-1" strike="noStrike">
                <a:solidFill>
                  <a:srgbClr val="000000"/>
                </a:solidFill>
                <a:latin typeface="宋体"/>
                <a:ea typeface="宋体"/>
              </a:rPr>
              <a:t>  </a:t>
            </a:r>
            <a:r>
              <a:rPr b="0" lang="zh-CN" sz="1400" spc="-1" strike="noStrike">
                <a:solidFill>
                  <a:srgbClr val="000000"/>
                </a:solidFill>
                <a:latin typeface="宋体"/>
                <a:ea typeface="宋体"/>
              </a:rPr>
              <a:t>首先，在</a:t>
            </a:r>
            <a:r>
              <a:rPr b="0" lang="en-US" sz="1400" spc="-1" strike="noStrike">
                <a:solidFill>
                  <a:srgbClr val="000000"/>
                </a:solidFill>
                <a:latin typeface="宋体"/>
                <a:ea typeface="宋体"/>
              </a:rPr>
              <a:t>pnp</a:t>
            </a:r>
            <a:r>
              <a:rPr b="0" lang="zh-CN" sz="1400" spc="-1" strike="noStrike">
                <a:solidFill>
                  <a:srgbClr val="000000"/>
                </a:solidFill>
                <a:latin typeface="宋体"/>
                <a:ea typeface="宋体"/>
              </a:rPr>
              <a:t>框架中设计了一种非凸正则化</a:t>
            </a:r>
            <a:r>
              <a:rPr b="0" lang="en-US" sz="1400" spc="-1" strike="noStrike">
                <a:solidFill>
                  <a:srgbClr val="000000"/>
                </a:solidFill>
                <a:latin typeface="宋体"/>
                <a:ea typeface="宋体"/>
              </a:rPr>
              <a:t>(CNC sparse regularizer)</a:t>
            </a:r>
            <a:r>
              <a:rPr b="0" lang="zh-CN" sz="1400" spc="-1" strike="noStrike">
                <a:solidFill>
                  <a:srgbClr val="000000"/>
                </a:solidFill>
                <a:latin typeface="宋体"/>
                <a:ea typeface="宋体"/>
              </a:rPr>
              <a:t>，并证明其收敛性，同时保持总目标函数的凸性。</a:t>
            </a:r>
            <a:endParaRPr b="0" lang="en-US" sz="1400" spc="-1" strike="noStrike">
              <a:latin typeface="Arial"/>
            </a:endParaRPr>
          </a:p>
          <a:p>
            <a:pPr>
              <a:lnSpc>
                <a:spcPct val="100000"/>
              </a:lnSpc>
              <a:buNone/>
            </a:pPr>
            <a:r>
              <a:rPr b="0" lang="en-US" sz="1400" spc="-1" strike="noStrike">
                <a:solidFill>
                  <a:srgbClr val="000000"/>
                </a:solidFill>
                <a:latin typeface="宋体"/>
                <a:ea typeface="宋体"/>
              </a:rPr>
              <a:t>  </a:t>
            </a:r>
            <a:r>
              <a:rPr b="0" lang="zh-CN" sz="1400" spc="-1" strike="noStrike">
                <a:solidFill>
                  <a:srgbClr val="000000"/>
                </a:solidFill>
                <a:latin typeface="宋体"/>
                <a:ea typeface="宋体"/>
              </a:rPr>
              <a:t>然后，我们提出了 </a:t>
            </a:r>
            <a:r>
              <a:rPr b="0" lang="en-US" sz="1400" spc="-1" strike="noStrike">
                <a:solidFill>
                  <a:srgbClr val="000000"/>
                </a:solidFill>
                <a:latin typeface="宋体"/>
                <a:ea typeface="宋体"/>
              </a:rPr>
              <a:t>PnP-ADMM </a:t>
            </a:r>
            <a:r>
              <a:rPr b="0" lang="zh-CN" sz="1400" spc="-1" strike="noStrike">
                <a:solidFill>
                  <a:srgbClr val="000000"/>
                </a:solidFill>
                <a:latin typeface="宋体"/>
                <a:ea typeface="宋体"/>
              </a:rPr>
              <a:t>算法，用适当的预训练去噪器替换 </a:t>
            </a:r>
            <a:r>
              <a:rPr b="0" lang="en-US" sz="1400" spc="-1" strike="noStrike">
                <a:solidFill>
                  <a:srgbClr val="000000"/>
                </a:solidFill>
                <a:latin typeface="宋体"/>
                <a:ea typeface="宋体"/>
              </a:rPr>
              <a:t>ADMM </a:t>
            </a:r>
            <a:r>
              <a:rPr b="0" lang="zh-CN" sz="1400" spc="-1" strike="noStrike">
                <a:solidFill>
                  <a:srgbClr val="000000"/>
                </a:solidFill>
                <a:latin typeface="宋体"/>
                <a:ea typeface="宋体"/>
              </a:rPr>
              <a:t>的近似算子。</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504360" y="1077840"/>
            <a:ext cx="9071280" cy="2735640"/>
          </a:xfrm>
          <a:prstGeom prst="rect">
            <a:avLst/>
          </a:prstGeom>
          <a:noFill/>
          <a:ln w="0">
            <a:noFill/>
          </a:ln>
        </p:spPr>
        <p:txBody>
          <a:bodyPr lIns="0" rIns="0" tIns="0" bIns="0" anchor="ctr">
            <a:noAutofit/>
          </a:bodyPr>
          <a:p>
            <a:pPr algn="ctr">
              <a:lnSpc>
                <a:spcPct val="100000"/>
              </a:lnSpc>
              <a:buNone/>
            </a:pPr>
            <a:r>
              <a:rPr b="1" lang="en-US" sz="3600" spc="-1" strike="noStrike">
                <a:latin typeface="宋体"/>
                <a:ea typeface="宋体"/>
              </a:rPr>
              <a:t>2.</a:t>
            </a:r>
            <a:r>
              <a:rPr b="1" lang="zh-CN" sz="3600" spc="-1" strike="noStrike">
                <a:latin typeface="宋体"/>
                <a:ea typeface="宋体"/>
              </a:rPr>
              <a:t>缺失楔补偿、去伪影</a:t>
            </a:r>
            <a:br>
              <a:rPr sz="3600"/>
            </a:br>
            <a:br>
              <a:rPr sz="3600"/>
            </a:br>
            <a:r>
              <a:rPr b="0" lang="en-US" sz="3600" spc="-1" strike="noStrike">
                <a:latin typeface="宋体"/>
                <a:ea typeface="宋体"/>
              </a:rPr>
              <a:t>2.1 </a:t>
            </a:r>
            <a:r>
              <a:rPr b="0" lang="zh-CN" sz="3600" spc="-1" strike="noStrike">
                <a:latin typeface="宋体"/>
                <a:ea typeface="宋体"/>
              </a:rPr>
              <a:t>使用网络</a:t>
            </a:r>
            <a:br>
              <a:rPr sz="3600"/>
            </a:br>
            <a:r>
              <a:rPr b="0" lang="en-US" sz="3600" spc="-1" strike="noStrike">
                <a:latin typeface="宋体"/>
                <a:ea typeface="宋体"/>
              </a:rPr>
              <a:t>  </a:t>
            </a:r>
            <a:r>
              <a:rPr b="0" lang="en-US" sz="3600" spc="-1" strike="noStrike">
                <a:latin typeface="宋体"/>
                <a:ea typeface="宋体"/>
              </a:rPr>
              <a:t>2.2 </a:t>
            </a:r>
            <a:r>
              <a:rPr b="0" lang="zh-CN" sz="3600" spc="-1" strike="noStrike">
                <a:latin typeface="宋体"/>
                <a:ea typeface="宋体"/>
              </a:rPr>
              <a:t>使用正则化</a:t>
            </a:r>
            <a:endParaRPr b="0" lang="en-US" sz="3600" spc="-1" strike="noStrike">
              <a:solidFill>
                <a:srgbClr val="000000"/>
              </a:solidFill>
              <a:latin typeface="等线"/>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65680" y="1344240"/>
            <a:ext cx="8814960" cy="2453760"/>
          </a:xfrm>
          <a:prstGeom prst="rect">
            <a:avLst/>
          </a:prstGeom>
          <a:noFill/>
          <a:ln w="0">
            <a:noFill/>
          </a:ln>
        </p:spPr>
        <p:txBody>
          <a:bodyPr lIns="0" rIns="0" tIns="0" bIns="0" anchor="b">
            <a:noAutofit/>
          </a:bodyPr>
          <a:p>
            <a:pPr algn="ctr">
              <a:lnSpc>
                <a:spcPct val="100000"/>
              </a:lnSpc>
              <a:buNone/>
            </a:pPr>
            <a:r>
              <a:rPr b="1" lang="en-US" sz="3600" spc="-1" strike="noStrike">
                <a:latin typeface="宋体"/>
                <a:ea typeface="宋体"/>
              </a:rPr>
              <a:t>1.</a:t>
            </a:r>
            <a:r>
              <a:rPr b="1" lang="zh-CN" sz="3600" spc="-1" strike="noStrike">
                <a:latin typeface="宋体"/>
                <a:ea typeface="宋体"/>
              </a:rPr>
              <a:t>在</a:t>
            </a:r>
            <a:r>
              <a:rPr b="1" lang="en-US" sz="3600" spc="-1" strike="noStrike">
                <a:latin typeface="宋体"/>
                <a:ea typeface="宋体"/>
              </a:rPr>
              <a:t>pnp</a:t>
            </a:r>
            <a:r>
              <a:rPr b="1" lang="zh-CN" sz="3600" spc="-1" strike="noStrike">
                <a:latin typeface="宋体"/>
                <a:ea typeface="宋体"/>
              </a:rPr>
              <a:t>框架中的改进</a:t>
            </a:r>
            <a:br>
              <a:rPr sz="3600"/>
            </a:br>
            <a:br>
              <a:rPr sz="3600"/>
            </a:br>
            <a:r>
              <a:rPr b="0" lang="en-US" sz="3600" spc="-1" strike="noStrike">
                <a:latin typeface="宋体"/>
                <a:ea typeface="宋体"/>
              </a:rPr>
              <a:t>1.1 </a:t>
            </a:r>
            <a:r>
              <a:rPr b="0" lang="zh-CN" sz="3600" spc="-1" strike="noStrike">
                <a:latin typeface="宋体"/>
                <a:ea typeface="宋体"/>
              </a:rPr>
              <a:t>在</a:t>
            </a:r>
            <a:r>
              <a:rPr b="0" lang="en-US" sz="3600" spc="-1" strike="noStrike">
                <a:latin typeface="宋体"/>
                <a:ea typeface="宋体"/>
              </a:rPr>
              <a:t>pnp</a:t>
            </a:r>
            <a:r>
              <a:rPr b="0" lang="zh-CN" sz="3600" spc="-1" strike="noStrike">
                <a:latin typeface="宋体"/>
                <a:ea typeface="宋体"/>
              </a:rPr>
              <a:t>框架中将传统去噪算子替换成去噪网络</a:t>
            </a:r>
            <a:br>
              <a:rPr sz="3600"/>
            </a:br>
            <a:r>
              <a:rPr b="0" lang="en-US" sz="3600" spc="-1" strike="noStrike">
                <a:latin typeface="宋体"/>
                <a:ea typeface="宋体"/>
              </a:rPr>
              <a:t>1.2</a:t>
            </a:r>
            <a:r>
              <a:rPr b="0" lang="zh-CN" sz="3600" spc="-1" strike="noStrike">
                <a:latin typeface="宋体"/>
                <a:ea typeface="宋体"/>
              </a:rPr>
              <a:t>在</a:t>
            </a:r>
            <a:r>
              <a:rPr b="0" lang="en-US" sz="3600" spc="-1" strike="noStrike">
                <a:latin typeface="宋体"/>
                <a:ea typeface="宋体"/>
              </a:rPr>
              <a:t>pnp</a:t>
            </a:r>
            <a:r>
              <a:rPr b="0" lang="zh-CN" sz="3600" spc="-1" strike="noStrike">
                <a:latin typeface="宋体"/>
                <a:ea typeface="宋体"/>
              </a:rPr>
              <a:t>框架中将对正则化项进行改进</a:t>
            </a:r>
            <a:endParaRPr b="0" lang="en-US" sz="3600" spc="-1" strike="noStrike">
              <a:solidFill>
                <a:srgbClr val="000000"/>
              </a:solidFill>
              <a:latin typeface="等线"/>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图片 3" descr=""/>
          <p:cNvPicPr/>
          <p:nvPr/>
        </p:nvPicPr>
        <p:blipFill>
          <a:blip r:embed="rId1"/>
          <a:srcRect l="0" t="1642" r="0" b="2001"/>
          <a:stretch/>
        </p:blipFill>
        <p:spPr>
          <a:xfrm>
            <a:off x="273600" y="795600"/>
            <a:ext cx="4485600" cy="4706280"/>
          </a:xfrm>
          <a:prstGeom prst="rect">
            <a:avLst/>
          </a:prstGeom>
          <a:ln w="0">
            <a:noFill/>
          </a:ln>
        </p:spPr>
      </p:pic>
      <p:sp>
        <p:nvSpPr>
          <p:cNvPr id="178" name="文本框 4"/>
          <p:cNvSpPr/>
          <p:nvPr/>
        </p:nvSpPr>
        <p:spPr>
          <a:xfrm>
            <a:off x="4798800" y="714240"/>
            <a:ext cx="5459040" cy="1476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zh-CN" sz="1400" spc="-1" strike="noStrike">
                <a:solidFill>
                  <a:srgbClr val="000000"/>
                </a:solidFill>
                <a:latin typeface="宋体"/>
                <a:ea typeface="宋体"/>
              </a:rPr>
              <a:t>首先在</a:t>
            </a:r>
            <a:r>
              <a:rPr b="0" lang="en-US" sz="1400" spc="-1" strike="noStrike">
                <a:solidFill>
                  <a:srgbClr val="000000"/>
                </a:solidFill>
                <a:latin typeface="宋体"/>
                <a:ea typeface="宋体"/>
              </a:rPr>
              <a:t>GAN</a:t>
            </a:r>
            <a:r>
              <a:rPr b="0" lang="zh-CN" sz="1400" spc="-1" strike="noStrike">
                <a:solidFill>
                  <a:srgbClr val="000000"/>
                </a:solidFill>
                <a:latin typeface="宋体"/>
                <a:ea typeface="宋体"/>
              </a:rPr>
              <a:t>中设计了一个基于剩余密集块的正弦图填充模型。</a:t>
            </a:r>
            <a:endParaRPr b="0" lang="en-US" sz="1400" spc="-1" strike="noStrike">
              <a:latin typeface="Arial"/>
            </a:endParaRPr>
          </a:p>
          <a:p>
            <a:pPr>
              <a:lnSpc>
                <a:spcPct val="100000"/>
              </a:lnSpc>
              <a:buNone/>
              <a:tabLst>
                <a:tab algn="l" pos="0"/>
              </a:tabLst>
            </a:pPr>
            <a:r>
              <a:rPr b="0" lang="zh-CN" sz="1400" spc="-1" strike="noStrike">
                <a:solidFill>
                  <a:srgbClr val="000000"/>
                </a:solidFill>
                <a:latin typeface="宋体"/>
                <a:ea typeface="宋体"/>
              </a:rPr>
              <a:t>然后，我们使用 </a:t>
            </a:r>
            <a:r>
              <a:rPr b="0" lang="en-US" sz="1400" spc="-1" strike="noStrike">
                <a:solidFill>
                  <a:srgbClr val="000000"/>
                </a:solidFill>
                <a:latin typeface="宋体"/>
                <a:ea typeface="宋体"/>
              </a:rPr>
              <a:t>U -</a:t>
            </a:r>
            <a:r>
              <a:rPr b="0" lang="zh-CN" sz="1400" spc="-1" strike="noStrike">
                <a:solidFill>
                  <a:srgbClr val="000000"/>
                </a:solidFill>
                <a:latin typeface="宋体"/>
                <a:ea typeface="宋体"/>
              </a:rPr>
              <a:t>网络结构的生成对抗网络，以减少残余伪影。</a:t>
            </a:r>
            <a:endParaRPr b="0" lang="en-US" sz="1400" spc="-1" strike="noStrike">
              <a:latin typeface="Arial"/>
            </a:endParaRPr>
          </a:p>
          <a:p>
            <a:pPr>
              <a:lnSpc>
                <a:spcPct val="100000"/>
              </a:lnSpc>
              <a:buNone/>
              <a:tabLst>
                <a:tab algn="l" pos="0"/>
              </a:tabLst>
            </a:pPr>
            <a:endParaRPr b="0" lang="en-US" sz="1400" spc="-1" strike="noStrike">
              <a:latin typeface="Arial"/>
            </a:endParaRPr>
          </a:p>
          <a:p>
            <a:pPr>
              <a:lnSpc>
                <a:spcPct val="100000"/>
              </a:lnSpc>
              <a:buNone/>
              <a:tabLst>
                <a:tab algn="l" pos="0"/>
              </a:tabLst>
            </a:pPr>
            <a:r>
              <a:rPr b="0" lang="en-US" sz="1400" spc="-1" strike="noStrike">
                <a:solidFill>
                  <a:srgbClr val="000000"/>
                </a:solidFill>
                <a:latin typeface="宋体"/>
                <a:ea typeface="宋体"/>
              </a:rPr>
              <a:t>Method:</a:t>
            </a:r>
            <a:endParaRPr b="0" lang="en-US" sz="1400" spc="-1" strike="noStrike">
              <a:latin typeface="Arial"/>
            </a:endParaRPr>
          </a:p>
          <a:p>
            <a:pPr>
              <a:lnSpc>
                <a:spcPct val="100000"/>
              </a:lnSpc>
              <a:buNone/>
              <a:tabLst>
                <a:tab algn="l" pos="0"/>
              </a:tabLst>
            </a:pPr>
            <a:r>
              <a:rPr b="0" lang="zh-CN" sz="1400" spc="-1" strike="noStrike">
                <a:solidFill>
                  <a:srgbClr val="000000"/>
                </a:solidFill>
                <a:latin typeface="宋体"/>
                <a:ea typeface="宋体"/>
              </a:rPr>
              <a:t>网络结构：</a:t>
            </a:r>
            <a:endParaRPr b="0" lang="en-US" sz="1400" spc="-1" strike="noStrike">
              <a:latin typeface="Arial"/>
            </a:endParaRPr>
          </a:p>
        </p:txBody>
      </p:sp>
      <p:sp>
        <p:nvSpPr>
          <p:cNvPr id="179" name="标题 1"/>
          <p:cNvSpPr/>
          <p:nvPr/>
        </p:nvSpPr>
        <p:spPr>
          <a:xfrm>
            <a:off x="-62640" y="168480"/>
            <a:ext cx="486072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2.1.1 </a:t>
            </a:r>
            <a:r>
              <a:rPr b="0" lang="zh-CN" sz="3200" spc="-1" strike="noStrike">
                <a:solidFill>
                  <a:srgbClr val="000000"/>
                </a:solidFill>
                <a:latin typeface="Arial"/>
              </a:rPr>
              <a:t>使用网络补全缺失楔</a:t>
            </a:r>
            <a:endParaRPr b="0" lang="en-US" sz="3200" spc="-1" strike="noStrike">
              <a:latin typeface="Arial"/>
            </a:endParaRPr>
          </a:p>
        </p:txBody>
      </p:sp>
      <p:pic>
        <p:nvPicPr>
          <p:cNvPr id="180" name="图片 6" descr=""/>
          <p:cNvPicPr/>
          <p:nvPr/>
        </p:nvPicPr>
        <p:blipFill>
          <a:blip r:embed="rId2"/>
          <a:stretch/>
        </p:blipFill>
        <p:spPr>
          <a:xfrm>
            <a:off x="5947560" y="1294920"/>
            <a:ext cx="3752280" cy="4375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图片 3" descr=""/>
          <p:cNvPicPr/>
          <p:nvPr/>
        </p:nvPicPr>
        <p:blipFill>
          <a:blip r:embed="rId1"/>
          <a:srcRect l="0" t="0" r="0" b="12777"/>
          <a:stretch/>
        </p:blipFill>
        <p:spPr>
          <a:xfrm>
            <a:off x="70200" y="862560"/>
            <a:ext cx="5214600" cy="4435920"/>
          </a:xfrm>
          <a:prstGeom prst="rect">
            <a:avLst/>
          </a:prstGeom>
          <a:ln w="0">
            <a:noFill/>
          </a:ln>
        </p:spPr>
      </p:pic>
      <p:pic>
        <p:nvPicPr>
          <p:cNvPr id="182" name="图片 4" descr=""/>
          <p:cNvPicPr/>
          <p:nvPr/>
        </p:nvPicPr>
        <p:blipFill>
          <a:blip r:embed="rId2"/>
          <a:stretch/>
        </p:blipFill>
        <p:spPr>
          <a:xfrm>
            <a:off x="5526360" y="2505240"/>
            <a:ext cx="4375440" cy="2898720"/>
          </a:xfrm>
          <a:prstGeom prst="rect">
            <a:avLst/>
          </a:prstGeom>
          <a:ln w="0">
            <a:noFill/>
          </a:ln>
        </p:spPr>
      </p:pic>
      <p:sp>
        <p:nvSpPr>
          <p:cNvPr id="183" name="文本框 7"/>
          <p:cNvSpPr/>
          <p:nvPr/>
        </p:nvSpPr>
        <p:spPr>
          <a:xfrm>
            <a:off x="5468040" y="776520"/>
            <a:ext cx="4541760" cy="15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zh-CN" sz="1400" spc="-1" strike="noStrike">
                <a:solidFill>
                  <a:srgbClr val="333333"/>
                </a:solidFill>
                <a:latin typeface="宋体"/>
                <a:ea typeface="宋体"/>
              </a:rPr>
              <a:t>提出了一种同时去噪和缺失楔形重建的深度学习方法，称为 </a:t>
            </a:r>
            <a:r>
              <a:rPr b="0" lang="en-US" sz="1400" spc="-1" strike="noStrike">
                <a:solidFill>
                  <a:srgbClr val="333333"/>
                </a:solidFill>
                <a:latin typeface="宋体"/>
                <a:ea typeface="宋体"/>
              </a:rPr>
              <a:t>DeepDeWedge</a:t>
            </a:r>
            <a:r>
              <a:rPr b="0" lang="zh-CN" sz="1400" spc="-1" strike="noStrike">
                <a:solidFill>
                  <a:srgbClr val="333333"/>
                </a:solidFill>
                <a:latin typeface="宋体"/>
                <a:ea typeface="宋体"/>
              </a:rPr>
              <a:t>。</a:t>
            </a:r>
            <a:r>
              <a:rPr b="0" lang="en-US" sz="1400" spc="-1" strike="noStrike">
                <a:solidFill>
                  <a:srgbClr val="333333"/>
                </a:solidFill>
                <a:latin typeface="宋体"/>
                <a:ea typeface="宋体"/>
              </a:rPr>
              <a:t>DeepDeWedge </a:t>
            </a:r>
            <a:r>
              <a:rPr b="0" lang="zh-CN" sz="1400" spc="-1" strike="noStrike">
                <a:solidFill>
                  <a:srgbClr val="333333"/>
                </a:solidFill>
                <a:latin typeface="宋体"/>
                <a:ea typeface="宋体"/>
              </a:rPr>
              <a:t>是基于拟合神经网络的二维投影与自我监督的损失的启发类的方法。该算法不需要训练或地面真实数据。</a:t>
            </a:r>
            <a:endParaRPr b="0" lang="en-US" sz="1400" spc="-1" strike="noStrike">
              <a:latin typeface="Arial"/>
            </a:endParaRPr>
          </a:p>
          <a:p>
            <a:pPr>
              <a:lnSpc>
                <a:spcPct val="100000"/>
              </a:lnSpc>
              <a:buNone/>
            </a:pPr>
            <a:r>
              <a:rPr b="0" lang="zh-CN" sz="1400" spc="-1" strike="noStrike">
                <a:solidFill>
                  <a:srgbClr val="333333"/>
                </a:solidFill>
                <a:latin typeface="宋体"/>
                <a:ea typeface="宋体"/>
              </a:rPr>
              <a:t>实验结果表明，</a:t>
            </a:r>
            <a:r>
              <a:rPr b="0" lang="en-US" sz="1400" spc="-1" strike="noStrike">
                <a:solidFill>
                  <a:srgbClr val="333333"/>
                </a:solidFill>
                <a:latin typeface="宋体"/>
                <a:ea typeface="宋体"/>
              </a:rPr>
              <a:t>DeepDeWedge </a:t>
            </a:r>
            <a:r>
              <a:rPr b="0" lang="zh-CN" sz="1400" spc="-1" strike="noStrike">
                <a:solidFill>
                  <a:srgbClr val="333333"/>
                </a:solidFill>
                <a:latin typeface="宋体"/>
                <a:ea typeface="宋体"/>
              </a:rPr>
              <a:t>在基于深度学习的低温断层图像去噪和缺失楔形重建方面具有较好的性能。</a:t>
            </a:r>
            <a:endParaRPr b="0" lang="en-US" sz="1400" spc="-1" strike="noStrike">
              <a:latin typeface="Arial"/>
            </a:endParaRPr>
          </a:p>
          <a:p>
            <a:pPr>
              <a:lnSpc>
                <a:spcPct val="100000"/>
              </a:lnSpc>
              <a:buNone/>
            </a:pPr>
            <a:endParaRPr b="0" lang="en-US" sz="1400" spc="-1" strike="noStrike">
              <a:latin typeface="Arial"/>
            </a:endParaRPr>
          </a:p>
        </p:txBody>
      </p:sp>
      <p:sp>
        <p:nvSpPr>
          <p:cNvPr id="184" name="标题 1"/>
          <p:cNvSpPr/>
          <p:nvPr/>
        </p:nvSpPr>
        <p:spPr>
          <a:xfrm>
            <a:off x="-62640" y="168480"/>
            <a:ext cx="486072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2.1.2 </a:t>
            </a:r>
            <a:r>
              <a:rPr b="0" lang="zh-CN" sz="3200" spc="-1" strike="noStrike">
                <a:solidFill>
                  <a:srgbClr val="000000"/>
                </a:solidFill>
                <a:latin typeface="Arial"/>
              </a:rPr>
              <a:t>使用网络补全缺失楔</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文本框 3"/>
          <p:cNvSpPr/>
          <p:nvPr/>
        </p:nvSpPr>
        <p:spPr>
          <a:xfrm>
            <a:off x="5886000" y="977040"/>
            <a:ext cx="3593520" cy="2826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本文提出了一种基于各向异性相对总变分</a:t>
            </a:r>
            <a:r>
              <a:rPr b="0" lang="en-US" sz="1400" spc="-1" strike="noStrike">
                <a:solidFill>
                  <a:srgbClr val="000000"/>
                </a:solidFill>
                <a:latin typeface="宋体"/>
                <a:ea typeface="宋体"/>
              </a:rPr>
              <a:t>(ARTV)</a:t>
            </a:r>
            <a:r>
              <a:rPr b="0" lang="zh-CN" sz="1400" spc="-1" strike="noStrike">
                <a:solidFill>
                  <a:srgbClr val="000000"/>
                </a:solidFill>
                <a:latin typeface="宋体"/>
                <a:ea typeface="宋体"/>
              </a:rPr>
              <a:t>的有限角 </a:t>
            </a:r>
            <a:r>
              <a:rPr b="0" lang="en-US" sz="1400" spc="-1" strike="noStrike">
                <a:solidFill>
                  <a:srgbClr val="000000"/>
                </a:solidFill>
                <a:latin typeface="宋体"/>
                <a:ea typeface="宋体"/>
              </a:rPr>
              <a:t>CT </a:t>
            </a:r>
            <a:r>
              <a:rPr b="0" lang="zh-CN" sz="1400" spc="-1" strike="noStrike">
                <a:solidFill>
                  <a:srgbClr val="000000"/>
                </a:solidFill>
                <a:latin typeface="宋体"/>
                <a:ea typeface="宋体"/>
              </a:rPr>
              <a:t>重建方法。</a:t>
            </a:r>
            <a:endParaRPr b="0" lang="en-US" sz="1400" spc="-1" strike="noStrike">
              <a:latin typeface="Arial"/>
            </a:endParaRPr>
          </a:p>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在 </a:t>
            </a:r>
            <a:r>
              <a:rPr b="0" lang="en-US" sz="1400" spc="-1" strike="noStrike">
                <a:solidFill>
                  <a:srgbClr val="000000"/>
                </a:solidFill>
                <a:latin typeface="宋体"/>
                <a:ea typeface="宋体"/>
              </a:rPr>
              <a:t>ARTV </a:t>
            </a:r>
            <a:r>
              <a:rPr b="0" lang="zh-CN" sz="1400" spc="-1" strike="noStrike">
                <a:solidFill>
                  <a:srgbClr val="000000"/>
                </a:solidFill>
                <a:latin typeface="宋体"/>
                <a:ea typeface="宋体"/>
              </a:rPr>
              <a:t>中，窗内固有变化</a:t>
            </a:r>
            <a:r>
              <a:rPr b="0" lang="en-US" sz="1400" spc="-1" strike="noStrike">
                <a:solidFill>
                  <a:srgbClr val="000000"/>
                </a:solidFill>
                <a:latin typeface="宋体"/>
                <a:ea typeface="宋体"/>
              </a:rPr>
              <a:t>(WIV)</a:t>
            </a:r>
            <a:r>
              <a:rPr b="0" lang="zh-CN" sz="1400" spc="-1" strike="noStrike">
                <a:solidFill>
                  <a:srgbClr val="000000"/>
                </a:solidFill>
                <a:latin typeface="宋体"/>
                <a:ea typeface="宋体"/>
              </a:rPr>
              <a:t>表示结构信息的强度，</a:t>
            </a:r>
            <a:r>
              <a:rPr b="0" lang="en-US" sz="1400" spc="-1" strike="noStrike">
                <a:solidFill>
                  <a:srgbClr val="000000"/>
                </a:solidFill>
                <a:latin typeface="宋体"/>
                <a:ea typeface="宋体"/>
              </a:rPr>
              <a:t>WIV </a:t>
            </a:r>
            <a:r>
              <a:rPr b="0" lang="zh-CN" sz="1400" spc="-1" strike="noStrike">
                <a:solidFill>
                  <a:srgbClr val="000000"/>
                </a:solidFill>
                <a:latin typeface="宋体"/>
                <a:ea typeface="宋体"/>
              </a:rPr>
              <a:t>值由局部结构信息自适应地确定。在有限角度 </a:t>
            </a:r>
            <a:r>
              <a:rPr b="0" lang="en-US" sz="1400" spc="-1" strike="noStrike">
                <a:solidFill>
                  <a:srgbClr val="000000"/>
                </a:solidFill>
                <a:latin typeface="宋体"/>
                <a:ea typeface="宋体"/>
              </a:rPr>
              <a:t>CT </a:t>
            </a:r>
            <a:r>
              <a:rPr b="0" lang="zh-CN" sz="1400" spc="-1" strike="noStrike">
                <a:solidFill>
                  <a:srgbClr val="000000"/>
                </a:solidFill>
                <a:latin typeface="宋体"/>
                <a:ea typeface="宋体"/>
              </a:rPr>
              <a:t>中，特定的扫描角度范围促使我们对 </a:t>
            </a:r>
            <a:r>
              <a:rPr b="0" lang="en-US" sz="1400" spc="-1" strike="noStrike">
                <a:solidFill>
                  <a:srgbClr val="000000"/>
                </a:solidFill>
                <a:latin typeface="宋体"/>
                <a:ea typeface="宋体"/>
              </a:rPr>
              <a:t>ARTV </a:t>
            </a:r>
            <a:r>
              <a:rPr b="0" lang="zh-CN" sz="1400" spc="-1" strike="noStrike">
                <a:solidFill>
                  <a:srgbClr val="000000"/>
                </a:solidFill>
                <a:latin typeface="宋体"/>
                <a:ea typeface="宋体"/>
              </a:rPr>
              <a:t>的不同方向施加不同的强度。</a:t>
            </a:r>
            <a:endParaRPr b="0" lang="en-US" sz="1400" spc="-1" strike="noStrike">
              <a:latin typeface="Arial"/>
            </a:endParaRPr>
          </a:p>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对 </a:t>
            </a:r>
            <a:r>
              <a:rPr b="0" lang="en-US" sz="1400" spc="-1" strike="noStrike">
                <a:solidFill>
                  <a:srgbClr val="000000"/>
                </a:solidFill>
                <a:latin typeface="宋体"/>
                <a:ea typeface="宋体"/>
              </a:rPr>
              <a:t>FORBILD </a:t>
            </a:r>
            <a:r>
              <a:rPr b="0" lang="zh-CN" sz="1400" spc="-1" strike="noStrike">
                <a:solidFill>
                  <a:srgbClr val="000000"/>
                </a:solidFill>
                <a:latin typeface="宋体"/>
                <a:ea typeface="宋体"/>
              </a:rPr>
              <a:t>头部模型、核桃胸部图像和实际投影进行了实验，验证了该方法的有效性。实验结果表明，与现有的有限角 </a:t>
            </a:r>
            <a:r>
              <a:rPr b="0" lang="en-US" sz="1400" spc="-1" strike="noStrike">
                <a:solidFill>
                  <a:srgbClr val="000000"/>
                </a:solidFill>
                <a:latin typeface="宋体"/>
                <a:ea typeface="宋体"/>
              </a:rPr>
              <a:t>CT </a:t>
            </a:r>
            <a:r>
              <a:rPr b="0" lang="zh-CN" sz="1400" spc="-1" strike="noStrike">
                <a:solidFill>
                  <a:srgbClr val="000000"/>
                </a:solidFill>
                <a:latin typeface="宋体"/>
                <a:ea typeface="宋体"/>
              </a:rPr>
              <a:t>重建方法相比，该方法在一定程度上恢复了被破坏的结构，获得了较高的图像质量</a:t>
            </a:r>
            <a:endParaRPr b="0" lang="en-US" sz="1400" spc="-1" strike="noStrike">
              <a:latin typeface="Arial"/>
            </a:endParaRPr>
          </a:p>
        </p:txBody>
      </p:sp>
      <p:pic>
        <p:nvPicPr>
          <p:cNvPr id="186" name="图片 6" descr=""/>
          <p:cNvPicPr/>
          <p:nvPr/>
        </p:nvPicPr>
        <p:blipFill>
          <a:blip r:embed="rId1"/>
          <a:stretch/>
        </p:blipFill>
        <p:spPr>
          <a:xfrm>
            <a:off x="5426280" y="4753440"/>
            <a:ext cx="4342680" cy="732600"/>
          </a:xfrm>
          <a:prstGeom prst="rect">
            <a:avLst/>
          </a:prstGeom>
          <a:ln w="0">
            <a:noFill/>
          </a:ln>
        </p:spPr>
      </p:pic>
      <p:sp>
        <p:nvSpPr>
          <p:cNvPr id="187" name="标题 1"/>
          <p:cNvSpPr/>
          <p:nvPr/>
        </p:nvSpPr>
        <p:spPr>
          <a:xfrm>
            <a:off x="-62640" y="168480"/>
            <a:ext cx="486072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2.2.1 </a:t>
            </a:r>
            <a:r>
              <a:rPr b="0" lang="zh-CN" sz="3200" spc="-1" strike="noStrike">
                <a:solidFill>
                  <a:srgbClr val="000000"/>
                </a:solidFill>
                <a:latin typeface="Arial"/>
              </a:rPr>
              <a:t>正则化补全缺失楔</a:t>
            </a:r>
            <a:endParaRPr b="0" lang="en-US" sz="3200" spc="-1" strike="noStrike">
              <a:latin typeface="Arial"/>
            </a:endParaRPr>
          </a:p>
        </p:txBody>
      </p:sp>
      <p:grpSp>
        <p:nvGrpSpPr>
          <p:cNvPr id="188" name="组合 10"/>
          <p:cNvGrpSpPr/>
          <p:nvPr/>
        </p:nvGrpSpPr>
        <p:grpSpPr>
          <a:xfrm>
            <a:off x="180720" y="977040"/>
            <a:ext cx="5705280" cy="4195080"/>
            <a:chOff x="180720" y="977040"/>
            <a:chExt cx="5705280" cy="4195080"/>
          </a:xfrm>
        </p:grpSpPr>
        <p:pic>
          <p:nvPicPr>
            <p:cNvPr id="189" name="图片 4" descr=""/>
            <p:cNvPicPr/>
            <p:nvPr/>
          </p:nvPicPr>
          <p:blipFill>
            <a:blip r:embed="rId2"/>
            <a:srcRect l="0" t="6373" r="0" b="21350"/>
            <a:stretch/>
          </p:blipFill>
          <p:spPr>
            <a:xfrm>
              <a:off x="180720" y="977040"/>
              <a:ext cx="5705280" cy="1278000"/>
            </a:xfrm>
            <a:prstGeom prst="rect">
              <a:avLst/>
            </a:prstGeom>
            <a:ln w="0">
              <a:noFill/>
            </a:ln>
          </p:spPr>
        </p:pic>
        <p:pic>
          <p:nvPicPr>
            <p:cNvPr id="190" name="图片 5" descr=""/>
            <p:cNvPicPr/>
            <p:nvPr/>
          </p:nvPicPr>
          <p:blipFill>
            <a:blip r:embed="rId3"/>
            <a:stretch/>
          </p:blipFill>
          <p:spPr>
            <a:xfrm>
              <a:off x="311400" y="4417560"/>
              <a:ext cx="4490640" cy="754560"/>
            </a:xfrm>
            <a:prstGeom prst="rect">
              <a:avLst/>
            </a:prstGeom>
            <a:ln w="0">
              <a:noFill/>
            </a:ln>
          </p:spPr>
        </p:pic>
        <p:pic>
          <p:nvPicPr>
            <p:cNvPr id="191" name="图片 9" descr=""/>
            <p:cNvPicPr/>
            <p:nvPr/>
          </p:nvPicPr>
          <p:blipFill>
            <a:blip r:embed="rId4"/>
            <a:stretch/>
          </p:blipFill>
          <p:spPr>
            <a:xfrm>
              <a:off x="316800" y="2253240"/>
              <a:ext cx="4853160" cy="2210760"/>
            </a:xfrm>
            <a:prstGeom prst="rect">
              <a:avLst/>
            </a:prstGeom>
            <a:ln w="0">
              <a:noFill/>
            </a:ln>
          </p:spPr>
        </p:pic>
      </p:grpSp>
      <p:sp>
        <p:nvSpPr>
          <p:cNvPr id="192" name="文本框 11"/>
          <p:cNvSpPr/>
          <p:nvPr/>
        </p:nvSpPr>
        <p:spPr>
          <a:xfrm>
            <a:off x="5876280" y="4442760"/>
            <a:ext cx="3887280" cy="118692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zh-CN" sz="1800" spc="-1" strike="noStrike">
                <a:solidFill>
                  <a:srgbClr val="000000"/>
                </a:solidFill>
                <a:latin typeface="等线"/>
              </a:rPr>
              <a:t>正则化项：</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图片 9" descr=""/>
          <p:cNvPicPr/>
          <p:nvPr/>
        </p:nvPicPr>
        <p:blipFill>
          <a:blip r:embed="rId1"/>
          <a:stretch/>
        </p:blipFill>
        <p:spPr>
          <a:xfrm>
            <a:off x="6287040" y="3710160"/>
            <a:ext cx="3720240" cy="1235520"/>
          </a:xfrm>
          <a:prstGeom prst="rect">
            <a:avLst/>
          </a:prstGeom>
          <a:ln w="0">
            <a:noFill/>
          </a:ln>
        </p:spPr>
      </p:pic>
      <p:pic>
        <p:nvPicPr>
          <p:cNvPr id="194" name="图片 5" descr=""/>
          <p:cNvPicPr/>
          <p:nvPr/>
        </p:nvPicPr>
        <p:blipFill>
          <a:blip r:embed="rId2"/>
          <a:stretch/>
        </p:blipFill>
        <p:spPr>
          <a:xfrm>
            <a:off x="6161760" y="2972880"/>
            <a:ext cx="3970440" cy="537480"/>
          </a:xfrm>
          <a:prstGeom prst="rect">
            <a:avLst/>
          </a:prstGeom>
          <a:ln w="0">
            <a:noFill/>
          </a:ln>
        </p:spPr>
      </p:pic>
      <p:sp>
        <p:nvSpPr>
          <p:cNvPr id="195" name="文本框 7"/>
          <p:cNvSpPr/>
          <p:nvPr/>
        </p:nvSpPr>
        <p:spPr>
          <a:xfrm>
            <a:off x="6290640" y="2511000"/>
            <a:ext cx="3712680" cy="255852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zh-CN" sz="1800" spc="-1" strike="noStrike">
                <a:solidFill>
                  <a:srgbClr val="000000"/>
                </a:solidFill>
                <a:latin typeface="等线"/>
              </a:rPr>
              <a:t>重建模型：</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pic>
        <p:nvPicPr>
          <p:cNvPr id="196" name="图片 3" descr=""/>
          <p:cNvPicPr/>
          <p:nvPr/>
        </p:nvPicPr>
        <p:blipFill>
          <a:blip r:embed="rId3"/>
          <a:stretch/>
        </p:blipFill>
        <p:spPr>
          <a:xfrm>
            <a:off x="0" y="724680"/>
            <a:ext cx="6290280" cy="4878720"/>
          </a:xfrm>
          <a:prstGeom prst="rect">
            <a:avLst/>
          </a:prstGeom>
          <a:ln w="0">
            <a:noFill/>
          </a:ln>
        </p:spPr>
      </p:pic>
      <p:sp>
        <p:nvSpPr>
          <p:cNvPr id="197" name="文本框 4"/>
          <p:cNvSpPr/>
          <p:nvPr/>
        </p:nvSpPr>
        <p:spPr>
          <a:xfrm>
            <a:off x="6353280" y="1196640"/>
            <a:ext cx="3348360" cy="16783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为了抑制伪影，本文提出了一种基于</a:t>
            </a:r>
            <a:r>
              <a:rPr b="0" lang="en-US" sz="1400" spc="-1" strike="noStrike">
                <a:solidFill>
                  <a:srgbClr val="000000"/>
                </a:solidFill>
                <a:latin typeface="宋体"/>
                <a:ea typeface="宋体"/>
              </a:rPr>
              <a:t>l0</a:t>
            </a:r>
            <a:r>
              <a:rPr b="0" lang="zh-CN" sz="1400" spc="-1" strike="noStrike">
                <a:solidFill>
                  <a:srgbClr val="000000"/>
                </a:solidFill>
                <a:latin typeface="宋体"/>
                <a:ea typeface="宋体"/>
              </a:rPr>
              <a:t>梯度最小化的有限角 </a:t>
            </a:r>
            <a:r>
              <a:rPr b="0" lang="en-US" sz="1400" spc="-1" strike="noStrike">
                <a:solidFill>
                  <a:srgbClr val="000000"/>
                </a:solidFill>
                <a:latin typeface="宋体"/>
                <a:ea typeface="宋体"/>
              </a:rPr>
              <a:t>CT </a:t>
            </a:r>
            <a:r>
              <a:rPr b="0" lang="zh-CN" sz="1400" spc="-1" strike="noStrike">
                <a:solidFill>
                  <a:srgbClr val="000000"/>
                </a:solidFill>
                <a:latin typeface="宋体"/>
                <a:ea typeface="宋体"/>
              </a:rPr>
              <a:t>图像重建算法。在改进的重建模型框架下，以图像梯度的</a:t>
            </a:r>
            <a:r>
              <a:rPr b="0" lang="en-US" sz="1400" spc="-1" strike="noStrike">
                <a:solidFill>
                  <a:srgbClr val="000000"/>
                </a:solidFill>
                <a:latin typeface="宋体"/>
                <a:ea typeface="宋体"/>
              </a:rPr>
              <a:t>l0</a:t>
            </a:r>
            <a:r>
              <a:rPr b="0" lang="zh-CN" sz="1400" spc="-1" strike="noStrike">
                <a:solidFill>
                  <a:srgbClr val="000000"/>
                </a:solidFill>
                <a:latin typeface="宋体"/>
                <a:ea typeface="宋体"/>
              </a:rPr>
              <a:t>范数作为正则化函数。</a:t>
            </a:r>
            <a:endParaRPr b="0" lang="en-US" sz="1400" spc="-1" strike="noStrike">
              <a:latin typeface="Arial"/>
            </a:endParaRPr>
          </a:p>
          <a:p>
            <a:pPr>
              <a:lnSpc>
                <a:spcPct val="100000"/>
              </a:lnSpc>
              <a:spcBef>
                <a:spcPts val="1191"/>
              </a:spcBef>
              <a:spcAft>
                <a:spcPts val="992"/>
              </a:spcAft>
              <a:buNone/>
              <a:tabLst>
                <a:tab algn="l" pos="0"/>
              </a:tabLst>
            </a:pPr>
            <a:endParaRPr b="0" lang="en-US" sz="1400" spc="-1" strike="noStrike">
              <a:latin typeface="Arial"/>
            </a:endParaRPr>
          </a:p>
        </p:txBody>
      </p:sp>
      <p:sp>
        <p:nvSpPr>
          <p:cNvPr id="198" name="标题 1"/>
          <p:cNvSpPr/>
          <p:nvPr/>
        </p:nvSpPr>
        <p:spPr>
          <a:xfrm>
            <a:off x="-62640" y="168480"/>
            <a:ext cx="486072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2.2.2 </a:t>
            </a:r>
            <a:r>
              <a:rPr b="0" lang="zh-CN" sz="3200" spc="-1" strike="noStrike">
                <a:solidFill>
                  <a:srgbClr val="000000"/>
                </a:solidFill>
                <a:latin typeface="Arial"/>
              </a:rPr>
              <a:t>正则化补全缺失楔</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图片 6" descr=""/>
          <p:cNvPicPr/>
          <p:nvPr/>
        </p:nvPicPr>
        <p:blipFill>
          <a:blip r:embed="rId1"/>
          <a:stretch/>
        </p:blipFill>
        <p:spPr>
          <a:xfrm>
            <a:off x="5713200" y="5119920"/>
            <a:ext cx="4209480" cy="666000"/>
          </a:xfrm>
          <a:prstGeom prst="rect">
            <a:avLst/>
          </a:prstGeom>
          <a:ln w="0">
            <a:noFill/>
          </a:ln>
        </p:spPr>
      </p:pic>
      <p:pic>
        <p:nvPicPr>
          <p:cNvPr id="200" name="图片 3" descr=""/>
          <p:cNvPicPr/>
          <p:nvPr/>
        </p:nvPicPr>
        <p:blipFill>
          <a:blip r:embed="rId2"/>
          <a:srcRect l="0" t="809" r="0" b="0"/>
          <a:stretch/>
        </p:blipFill>
        <p:spPr>
          <a:xfrm>
            <a:off x="0" y="992520"/>
            <a:ext cx="5478120" cy="3884040"/>
          </a:xfrm>
          <a:prstGeom prst="rect">
            <a:avLst/>
          </a:prstGeom>
          <a:ln w="0">
            <a:noFill/>
          </a:ln>
        </p:spPr>
      </p:pic>
      <p:sp>
        <p:nvSpPr>
          <p:cNvPr id="201" name="文本框 4"/>
          <p:cNvSpPr/>
          <p:nvPr/>
        </p:nvSpPr>
        <p:spPr>
          <a:xfrm>
            <a:off x="5713200" y="309960"/>
            <a:ext cx="4367160" cy="2964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US" sz="1400" spc="-1" strike="noStrike">
                <a:solidFill>
                  <a:srgbClr val="000000"/>
                </a:solidFill>
                <a:latin typeface="宋体"/>
                <a:ea typeface="宋体"/>
              </a:rPr>
              <a:t>  </a:t>
            </a:r>
            <a:r>
              <a:rPr b="0" lang="zh-CN" sz="1400" spc="-1" strike="noStrike">
                <a:solidFill>
                  <a:srgbClr val="000000"/>
                </a:solidFill>
                <a:latin typeface="宋体"/>
                <a:ea typeface="宋体"/>
              </a:rPr>
              <a:t>提出的线性反问题保边正则化的确定性松弛算法的推广。把原始的</a:t>
            </a:r>
            <a:r>
              <a:rPr b="0" lang="en-US" sz="1400" spc="-1" strike="noStrike">
                <a:solidFill>
                  <a:srgbClr val="000000"/>
                </a:solidFill>
                <a:latin typeface="宋体"/>
                <a:ea typeface="宋体"/>
              </a:rPr>
              <a:t>(</a:t>
            </a:r>
            <a:r>
              <a:rPr b="0" lang="zh-CN" sz="1400" spc="-1" strike="noStrike">
                <a:solidFill>
                  <a:srgbClr val="000000"/>
                </a:solidFill>
                <a:latin typeface="宋体"/>
                <a:ea typeface="宋体"/>
              </a:rPr>
              <a:t>可能是非凸的</a:t>
            </a:r>
            <a:r>
              <a:rPr b="0" lang="en-US" sz="1400" spc="-1" strike="noStrike">
                <a:solidFill>
                  <a:srgbClr val="000000"/>
                </a:solidFill>
                <a:latin typeface="宋体"/>
                <a:ea typeface="宋体"/>
              </a:rPr>
              <a:t>)</a:t>
            </a:r>
            <a:r>
              <a:rPr b="0" lang="zh-CN" sz="1400" spc="-1" strike="noStrike">
                <a:solidFill>
                  <a:srgbClr val="000000"/>
                </a:solidFill>
                <a:latin typeface="宋体"/>
                <a:ea typeface="宋体"/>
              </a:rPr>
              <a:t>最佳化问题转换成一系列的二次优化问题，并且已经证明在某些条件下当原始成本函数被最小化是严格凸的时候会收敛。</a:t>
            </a:r>
            <a:endParaRPr b="0" lang="en-US" sz="1400" spc="-1" strike="noStrike">
              <a:latin typeface="Arial"/>
            </a:endParaRPr>
          </a:p>
          <a:p>
            <a:pPr>
              <a:lnSpc>
                <a:spcPct val="100000"/>
              </a:lnSpc>
              <a:buNone/>
              <a:tabLst>
                <a:tab algn="l" pos="0"/>
              </a:tabLst>
            </a:pPr>
            <a:r>
              <a:rPr b="0" lang="zh-CN" sz="1400" spc="-1" strike="noStrike">
                <a:solidFill>
                  <a:srgbClr val="000000"/>
                </a:solidFill>
                <a:latin typeface="宋体"/>
                <a:ea typeface="宋体"/>
              </a:rPr>
              <a:t>结果：</a:t>
            </a:r>
            <a:endParaRPr b="0" lang="en-US" sz="1400" spc="-1" strike="noStrike">
              <a:latin typeface="Arial"/>
            </a:endParaRPr>
          </a:p>
          <a:p>
            <a:pPr>
              <a:lnSpc>
                <a:spcPct val="100000"/>
              </a:lnSpc>
              <a:buNone/>
              <a:tabLst>
                <a:tab algn="l" pos="0"/>
              </a:tabLst>
            </a:pPr>
            <a:r>
              <a:rPr b="0" lang="zh-CN" sz="1400" spc="-1" strike="noStrike">
                <a:solidFill>
                  <a:srgbClr val="000000"/>
                </a:solidFill>
                <a:latin typeface="宋体"/>
                <a:ea typeface="宋体"/>
              </a:rPr>
              <a:t>通过边缘保持正则化应用分段光滑约束，可以提供良好的有限角度层析重建。</a:t>
            </a:r>
            <a:endParaRPr b="0" lang="en-US" sz="1400" spc="-1" strike="noStrike">
              <a:latin typeface="Arial"/>
            </a:endParaRPr>
          </a:p>
          <a:p>
            <a:pPr>
              <a:lnSpc>
                <a:spcPct val="100000"/>
              </a:lnSpc>
              <a:buNone/>
              <a:tabLst>
                <a:tab algn="l" pos="0"/>
              </a:tabLst>
            </a:pPr>
            <a:r>
              <a:rPr b="0" lang="zh-CN" sz="1400" spc="-1" strike="noStrike">
                <a:solidFill>
                  <a:srgbClr val="000000"/>
                </a:solidFill>
                <a:latin typeface="宋体"/>
                <a:ea typeface="宋体"/>
              </a:rPr>
              <a:t>探讨了误差范数的选择、角采样率和噪声量等因素对重建质量和算法性能的影响。</a:t>
            </a:r>
            <a:endParaRPr b="0" lang="en-US" sz="1400" spc="-1" strike="noStrike">
              <a:latin typeface="Arial"/>
            </a:endParaRPr>
          </a:p>
        </p:txBody>
      </p:sp>
      <p:sp>
        <p:nvSpPr>
          <p:cNvPr id="202" name="标题 1"/>
          <p:cNvSpPr/>
          <p:nvPr/>
        </p:nvSpPr>
        <p:spPr>
          <a:xfrm>
            <a:off x="-62640" y="168480"/>
            <a:ext cx="486072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2.2.3 </a:t>
            </a:r>
            <a:r>
              <a:rPr b="0" lang="zh-CN" sz="3200" spc="-1" strike="noStrike">
                <a:solidFill>
                  <a:srgbClr val="000000"/>
                </a:solidFill>
                <a:latin typeface="Arial"/>
              </a:rPr>
              <a:t>正则化补全缺失楔</a:t>
            </a:r>
            <a:endParaRPr b="0" lang="en-US" sz="3200" spc="-1" strike="noStrike">
              <a:latin typeface="Arial"/>
            </a:endParaRPr>
          </a:p>
        </p:txBody>
      </p:sp>
      <p:sp>
        <p:nvSpPr>
          <p:cNvPr id="203" name="文本框 1"/>
          <p:cNvSpPr/>
          <p:nvPr/>
        </p:nvSpPr>
        <p:spPr>
          <a:xfrm>
            <a:off x="5541120" y="2531160"/>
            <a:ext cx="4476600" cy="310716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zh-CN" sz="1800" spc="-1" strike="noStrike">
                <a:solidFill>
                  <a:srgbClr val="000000"/>
                </a:solidFill>
                <a:latin typeface="等线"/>
              </a:rPr>
              <a:t>使用了两个正则化，一个是凸的，一个是非凸的：</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pic>
        <p:nvPicPr>
          <p:cNvPr id="204" name="图片 2" descr=""/>
          <p:cNvPicPr/>
          <p:nvPr/>
        </p:nvPicPr>
        <p:blipFill>
          <a:blip r:embed="rId3"/>
          <a:srcRect l="0" t="12090" r="0" b="3051"/>
          <a:stretch/>
        </p:blipFill>
        <p:spPr>
          <a:xfrm>
            <a:off x="6510240" y="2899440"/>
            <a:ext cx="3362760" cy="2185200"/>
          </a:xfrm>
          <a:prstGeom prst="rect">
            <a:avLst/>
          </a:prstGeom>
          <a:ln w="0">
            <a:noFill/>
          </a:ln>
        </p:spPr>
      </p:pic>
      <p:sp>
        <p:nvSpPr>
          <p:cNvPr id="205" name="直接连接符 8"/>
          <p:cNvSpPr/>
          <p:nvPr/>
        </p:nvSpPr>
        <p:spPr>
          <a:xfrm>
            <a:off x="5643360" y="5102280"/>
            <a:ext cx="4297680" cy="360"/>
          </a:xfrm>
          <a:prstGeom prst="line">
            <a:avLst/>
          </a:prstGeom>
          <a:ln>
            <a:solidFill>
              <a:srgbClr val="000000"/>
            </a:solidFill>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p:nvPr>
        </p:nvSpPr>
        <p:spPr>
          <a:xfrm>
            <a:off x="6580800" y="2607480"/>
            <a:ext cx="3207960" cy="1285920"/>
          </a:xfrm>
          <a:prstGeom prst="rect">
            <a:avLst/>
          </a:prstGeom>
          <a:noFill/>
          <a:ln w="0">
            <a:noFill/>
          </a:ln>
        </p:spPr>
        <p:txBody>
          <a:bodyPr lIns="0" rIns="0" tIns="0" bIns="0" anchor="t">
            <a:noAutofit/>
          </a:bodyPr>
          <a:p>
            <a:pPr>
              <a:lnSpc>
                <a:spcPct val="100000"/>
              </a:lnSpc>
              <a:spcBef>
                <a:spcPts val="1417"/>
              </a:spcBef>
              <a:buNone/>
            </a:pPr>
            <a:r>
              <a:rPr b="0" lang="zh-CN" sz="1400" spc="-1" strike="noStrike">
                <a:latin typeface="宋体"/>
                <a:ea typeface="宋体"/>
              </a:rPr>
              <a:t>训练一个高度灵活有效的 </a:t>
            </a:r>
            <a:r>
              <a:rPr b="0" lang="en-US" sz="1400" spc="-1" strike="noStrike">
                <a:latin typeface="宋体"/>
                <a:ea typeface="宋体"/>
              </a:rPr>
              <a:t>CNN </a:t>
            </a:r>
            <a:r>
              <a:rPr b="0" lang="zh-CN" sz="1400" spc="-1" strike="noStrike">
                <a:latin typeface="宋体"/>
                <a:ea typeface="宋体"/>
              </a:rPr>
              <a:t>去噪器，然后我们把深度去噪先验作为一个模块部分插入迭代求解过程。</a:t>
            </a:r>
            <a:endParaRPr b="0" lang="en-US" sz="1400" spc="-1" strike="noStrike">
              <a:solidFill>
                <a:srgbClr val="000000"/>
              </a:solidFill>
              <a:latin typeface="Arial"/>
            </a:endParaRPr>
          </a:p>
        </p:txBody>
      </p:sp>
      <p:pic>
        <p:nvPicPr>
          <p:cNvPr id="92" name="图片 3" descr=""/>
          <p:cNvPicPr/>
          <p:nvPr/>
        </p:nvPicPr>
        <p:blipFill>
          <a:blip r:embed="rId1"/>
          <a:stretch/>
        </p:blipFill>
        <p:spPr>
          <a:xfrm>
            <a:off x="235440" y="893160"/>
            <a:ext cx="6018480" cy="4241880"/>
          </a:xfrm>
          <a:prstGeom prst="rect">
            <a:avLst/>
          </a:prstGeom>
          <a:ln w="0">
            <a:noFill/>
          </a:ln>
        </p:spPr>
      </p:pic>
      <p:sp>
        <p:nvSpPr>
          <p:cNvPr id="93" name="文本框 4"/>
          <p:cNvSpPr/>
          <p:nvPr/>
        </p:nvSpPr>
        <p:spPr>
          <a:xfrm>
            <a:off x="6477120" y="3987720"/>
            <a:ext cx="320004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在去模糊、超分辨率和去马赛克方面的大量实验结果证明了该方法具有优越性。</a:t>
            </a:r>
            <a:endParaRPr b="0" lang="en-US" sz="1400" spc="-1" strike="noStrike">
              <a:latin typeface="Arial"/>
            </a:endParaRPr>
          </a:p>
        </p:txBody>
      </p:sp>
      <p:sp>
        <p:nvSpPr>
          <p:cNvPr id="94"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1.1.1</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609120" y="672840"/>
            <a:ext cx="3376080" cy="946080"/>
          </a:xfrm>
          <a:prstGeom prst="rect">
            <a:avLst/>
          </a:prstGeom>
          <a:noFill/>
          <a:ln w="0">
            <a:noFill/>
          </a:ln>
        </p:spPr>
        <p:txBody>
          <a:bodyPr lIns="0" rIns="0" tIns="0" bIns="0" anchor="ctr">
            <a:noAutofit/>
          </a:bodyPr>
          <a:p>
            <a:pPr algn="ctr">
              <a:lnSpc>
                <a:spcPct val="100000"/>
              </a:lnSpc>
              <a:buNone/>
            </a:pPr>
            <a:r>
              <a:rPr b="0" lang="en-US" sz="2800" spc="-1" strike="noStrike">
                <a:latin typeface="Arial"/>
              </a:rPr>
              <a:t>Method</a:t>
            </a:r>
            <a:r>
              <a:rPr b="0" lang="zh-CN" sz="2800" spc="-1" strike="noStrike">
                <a:latin typeface="Arial"/>
              </a:rPr>
              <a:t>：</a:t>
            </a:r>
            <a:endParaRPr b="0" lang="en-US" sz="2800" spc="-1" strike="noStrike">
              <a:solidFill>
                <a:srgbClr val="000000"/>
              </a:solidFill>
              <a:latin typeface="等线"/>
            </a:endParaRPr>
          </a:p>
        </p:txBody>
      </p:sp>
      <p:sp>
        <p:nvSpPr>
          <p:cNvPr id="96" name="PlaceHolder 2"/>
          <p:cNvSpPr>
            <a:spLocks noGrp="1"/>
          </p:cNvSpPr>
          <p:nvPr>
            <p:ph/>
          </p:nvPr>
        </p:nvSpPr>
        <p:spPr>
          <a:xfrm>
            <a:off x="504360" y="1593360"/>
            <a:ext cx="9071280" cy="3287880"/>
          </a:xfrm>
          <a:prstGeom prst="rect">
            <a:avLst/>
          </a:prstGeom>
          <a:noFill/>
          <a:ln w="0">
            <a:noFill/>
          </a:ln>
        </p:spPr>
        <p:txBody>
          <a:bodyPr lIns="0" rIns="0" tIns="0" bIns="0" anchor="t">
            <a:normAutofit/>
          </a:bodyPr>
          <a:p>
            <a:pPr>
              <a:lnSpc>
                <a:spcPct val="100000"/>
              </a:lnSpc>
              <a:spcBef>
                <a:spcPts val="1417"/>
              </a:spcBef>
              <a:buNone/>
            </a:pPr>
            <a:r>
              <a:rPr b="0" lang="en-US" sz="1800" spc="-1" strike="noStrike">
                <a:latin typeface="Arial"/>
              </a:rPr>
              <a:t>1.</a:t>
            </a:r>
            <a:r>
              <a:rPr b="0" lang="zh-CN" sz="1800" spc="-1" strike="noStrike">
                <a:latin typeface="Arial"/>
              </a:rPr>
              <a:t>去噪</a:t>
            </a:r>
            <a:r>
              <a:rPr b="0" lang="zh-CN" sz="1800" spc="-1" strike="noStrike">
                <a:latin typeface="Arial"/>
              </a:rPr>
              <a:t>网络：</a:t>
            </a:r>
            <a:endParaRPr b="0" lang="en-US" sz="1800" spc="-1" strike="noStrike">
              <a:solidFill>
                <a:srgbClr val="000000"/>
              </a:solidFill>
              <a:latin typeface="Arial"/>
            </a:endParaRPr>
          </a:p>
          <a:p>
            <a:pPr>
              <a:lnSpc>
                <a:spcPct val="100000"/>
              </a:lnSpc>
              <a:spcBef>
                <a:spcPts val="1417"/>
              </a:spcBef>
              <a:buNone/>
            </a:pPr>
            <a:endParaRPr b="0" lang="en-US" sz="1800" spc="-1" strike="noStrike">
              <a:solidFill>
                <a:srgbClr val="000000"/>
              </a:solidFill>
              <a:latin typeface="Arial"/>
            </a:endParaRPr>
          </a:p>
          <a:p>
            <a:pPr>
              <a:lnSpc>
                <a:spcPct val="100000"/>
              </a:lnSpc>
              <a:spcBef>
                <a:spcPts val="1417"/>
              </a:spcBef>
              <a:buNone/>
            </a:pPr>
            <a:endParaRPr b="0" lang="en-US" sz="1800" spc="-1" strike="noStrike">
              <a:solidFill>
                <a:srgbClr val="000000"/>
              </a:solidFill>
              <a:latin typeface="Arial"/>
            </a:endParaRPr>
          </a:p>
          <a:p>
            <a:pPr>
              <a:lnSpc>
                <a:spcPct val="100000"/>
              </a:lnSpc>
              <a:spcBef>
                <a:spcPts val="1417"/>
              </a:spcBef>
              <a:buNone/>
            </a:pPr>
            <a:r>
              <a:rPr b="0" lang="en-US" sz="1800" spc="-1" strike="noStrike">
                <a:latin typeface="Arial"/>
              </a:rPr>
              <a:t>2.</a:t>
            </a:r>
            <a:r>
              <a:rPr b="0" lang="zh-CN" sz="1800" spc="-1" strike="noStrike">
                <a:latin typeface="Arial"/>
              </a:rPr>
              <a:t>迭代求解方法：</a:t>
            </a:r>
            <a:r>
              <a:rPr b="0" lang="en-US" sz="1800" spc="-1" strike="noStrike">
                <a:latin typeface="Arial"/>
              </a:rPr>
              <a:t>HQS</a:t>
            </a:r>
            <a:endParaRPr b="0" lang="en-US" sz="1800" spc="-1" strike="noStrike">
              <a:solidFill>
                <a:srgbClr val="000000"/>
              </a:solidFill>
              <a:latin typeface="Arial"/>
            </a:endParaRPr>
          </a:p>
        </p:txBody>
      </p:sp>
      <p:pic>
        <p:nvPicPr>
          <p:cNvPr id="97" name="图片 3" descr=""/>
          <p:cNvPicPr/>
          <p:nvPr/>
        </p:nvPicPr>
        <p:blipFill>
          <a:blip r:embed="rId1"/>
          <a:stretch/>
        </p:blipFill>
        <p:spPr>
          <a:xfrm>
            <a:off x="2247840" y="1524600"/>
            <a:ext cx="5013720" cy="1191600"/>
          </a:xfrm>
          <a:prstGeom prst="rect">
            <a:avLst/>
          </a:prstGeom>
          <a:ln w="0">
            <a:noFill/>
          </a:ln>
        </p:spPr>
      </p:pic>
      <p:pic>
        <p:nvPicPr>
          <p:cNvPr id="98" name="图片 4" descr=""/>
          <p:cNvPicPr/>
          <p:nvPr/>
        </p:nvPicPr>
        <p:blipFill>
          <a:blip r:embed="rId2"/>
          <a:stretch/>
        </p:blipFill>
        <p:spPr>
          <a:xfrm>
            <a:off x="2415240" y="3187440"/>
            <a:ext cx="5147640" cy="531000"/>
          </a:xfrm>
          <a:prstGeom prst="rect">
            <a:avLst/>
          </a:prstGeom>
          <a:ln w="0">
            <a:noFill/>
          </a:ln>
        </p:spPr>
      </p:pic>
      <p:pic>
        <p:nvPicPr>
          <p:cNvPr id="99" name="图片 5" descr=""/>
          <p:cNvPicPr/>
          <p:nvPr/>
        </p:nvPicPr>
        <p:blipFill>
          <a:blip r:embed="rId3"/>
          <a:stretch/>
        </p:blipFill>
        <p:spPr>
          <a:xfrm>
            <a:off x="1924200" y="3625560"/>
            <a:ext cx="5147640" cy="531000"/>
          </a:xfrm>
          <a:prstGeom prst="rect">
            <a:avLst/>
          </a:prstGeom>
          <a:ln w="0">
            <a:noFill/>
          </a:ln>
        </p:spPr>
      </p:pic>
      <p:pic>
        <p:nvPicPr>
          <p:cNvPr id="100" name="图片 6" descr=""/>
          <p:cNvPicPr/>
          <p:nvPr/>
        </p:nvPicPr>
        <p:blipFill>
          <a:blip r:embed="rId4"/>
          <a:stretch/>
        </p:blipFill>
        <p:spPr>
          <a:xfrm>
            <a:off x="2767320" y="4170960"/>
            <a:ext cx="3461760" cy="1072800"/>
          </a:xfrm>
          <a:prstGeom prst="rect">
            <a:avLst/>
          </a:prstGeom>
          <a:ln w="0">
            <a:noFill/>
          </a:ln>
        </p:spPr>
      </p:pic>
      <p:pic>
        <p:nvPicPr>
          <p:cNvPr id="101" name="图片 7" descr=""/>
          <p:cNvPicPr/>
          <p:nvPr/>
        </p:nvPicPr>
        <p:blipFill>
          <a:blip r:embed="rId5"/>
          <a:stretch/>
        </p:blipFill>
        <p:spPr>
          <a:xfrm>
            <a:off x="6840000" y="4680000"/>
            <a:ext cx="3094920" cy="732600"/>
          </a:xfrm>
          <a:prstGeom prst="rect">
            <a:avLst/>
          </a:prstGeom>
          <a:ln w="0">
            <a:noFill/>
          </a:ln>
        </p:spPr>
      </p:pic>
      <p:sp>
        <p:nvSpPr>
          <p:cNvPr id="102"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1.1.1</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p:nvPr>
        </p:nvSpPr>
        <p:spPr>
          <a:xfrm>
            <a:off x="6807240" y="2402280"/>
            <a:ext cx="2867760" cy="1102680"/>
          </a:xfrm>
          <a:prstGeom prst="rect">
            <a:avLst/>
          </a:prstGeom>
          <a:noFill/>
          <a:ln w="0">
            <a:noFill/>
          </a:ln>
        </p:spPr>
        <p:txBody>
          <a:bodyPr lIns="0" rIns="0" tIns="0" bIns="0" anchor="t">
            <a:normAutofit/>
          </a:bodyPr>
          <a:p>
            <a:pPr>
              <a:lnSpc>
                <a:spcPct val="100000"/>
              </a:lnSpc>
              <a:spcBef>
                <a:spcPts val="1417"/>
              </a:spcBef>
              <a:buNone/>
            </a:pPr>
            <a:r>
              <a:rPr b="0" lang="zh-CN" sz="1800" spc="-1" strike="noStrike">
                <a:latin typeface="宋体"/>
                <a:ea typeface="宋体"/>
              </a:rPr>
              <a:t>在</a:t>
            </a:r>
            <a:r>
              <a:rPr b="0" lang="en-US" sz="1800" spc="-1" strike="noStrike">
                <a:latin typeface="宋体"/>
                <a:ea typeface="宋体"/>
              </a:rPr>
              <a:t>pnp</a:t>
            </a:r>
            <a:r>
              <a:rPr b="0" lang="zh-CN" sz="1800" spc="-1" strike="noStrike">
                <a:latin typeface="宋体"/>
                <a:ea typeface="宋体"/>
              </a:rPr>
              <a:t>框架中使用</a:t>
            </a:r>
            <a:r>
              <a:rPr b="0" lang="en-US" sz="1800" spc="-1" strike="noStrike">
                <a:latin typeface="宋体"/>
                <a:ea typeface="宋体"/>
              </a:rPr>
              <a:t>Gaussian mixture models (GMM)</a:t>
            </a:r>
            <a:r>
              <a:rPr b="0" lang="zh-CN" sz="1800" spc="-1" strike="noStrike">
                <a:latin typeface="宋体"/>
                <a:ea typeface="宋体"/>
              </a:rPr>
              <a:t>的基于补丁的去噪器。</a:t>
            </a:r>
            <a:endParaRPr b="0" lang="en-US" sz="1800" spc="-1" strike="noStrike">
              <a:solidFill>
                <a:srgbClr val="000000"/>
              </a:solidFill>
              <a:latin typeface="Arial"/>
            </a:endParaRPr>
          </a:p>
          <a:p>
            <a:pPr>
              <a:lnSpc>
                <a:spcPct val="100000"/>
              </a:lnSpc>
              <a:spcBef>
                <a:spcPts val="1417"/>
              </a:spcBef>
              <a:buNone/>
            </a:pPr>
            <a:endParaRPr b="0" lang="en-US" sz="1800" spc="-1" strike="noStrike">
              <a:solidFill>
                <a:srgbClr val="000000"/>
              </a:solidFill>
              <a:latin typeface="Arial"/>
            </a:endParaRPr>
          </a:p>
          <a:p>
            <a:pPr>
              <a:lnSpc>
                <a:spcPct val="100000"/>
              </a:lnSpc>
              <a:spcBef>
                <a:spcPts val="1417"/>
              </a:spcBef>
              <a:buNone/>
            </a:pPr>
            <a:endParaRPr b="0" lang="en-US" sz="1800" spc="-1" strike="noStrike">
              <a:solidFill>
                <a:srgbClr val="000000"/>
              </a:solidFill>
              <a:latin typeface="Arial"/>
            </a:endParaRPr>
          </a:p>
        </p:txBody>
      </p:sp>
      <p:pic>
        <p:nvPicPr>
          <p:cNvPr id="104" name="图片 3" descr=""/>
          <p:cNvPicPr/>
          <p:nvPr/>
        </p:nvPicPr>
        <p:blipFill>
          <a:blip r:embed="rId1"/>
          <a:stretch/>
        </p:blipFill>
        <p:spPr>
          <a:xfrm>
            <a:off x="208080" y="1015560"/>
            <a:ext cx="6299640" cy="4086360"/>
          </a:xfrm>
          <a:prstGeom prst="rect">
            <a:avLst/>
          </a:prstGeom>
          <a:ln w="0">
            <a:noFill/>
          </a:ln>
        </p:spPr>
      </p:pic>
      <p:sp>
        <p:nvSpPr>
          <p:cNvPr id="105"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1.1.2</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图片 1" descr=""/>
          <p:cNvPicPr/>
          <p:nvPr/>
        </p:nvPicPr>
        <p:blipFill>
          <a:blip r:embed="rId1"/>
          <a:stretch/>
        </p:blipFill>
        <p:spPr>
          <a:xfrm>
            <a:off x="491760" y="821160"/>
            <a:ext cx="4679640" cy="3977640"/>
          </a:xfrm>
          <a:prstGeom prst="rect">
            <a:avLst/>
          </a:prstGeom>
          <a:ln w="0">
            <a:noFill/>
          </a:ln>
        </p:spPr>
      </p:pic>
      <p:sp>
        <p:nvSpPr>
          <p:cNvPr id="107" name="PlaceHolder 1"/>
          <p:cNvSpPr>
            <a:spLocks noGrp="1"/>
          </p:cNvSpPr>
          <p:nvPr>
            <p:ph/>
          </p:nvPr>
        </p:nvSpPr>
        <p:spPr>
          <a:xfrm>
            <a:off x="5675040" y="3370320"/>
            <a:ext cx="2428560" cy="424080"/>
          </a:xfrm>
          <a:prstGeom prst="rect">
            <a:avLst/>
          </a:prstGeom>
          <a:solidFill>
            <a:srgbClr val="ffffff"/>
          </a:solidFill>
          <a:ln w="12600">
            <a:solidFill>
              <a:srgbClr val="000000"/>
            </a:solidFill>
            <a:miter/>
          </a:ln>
        </p:spPr>
        <p:txBody>
          <a:bodyPr lIns="0" rIns="0" tIns="0" bIns="0" anchor="t">
            <a:normAutofit/>
          </a:bodyPr>
          <a:p>
            <a:pPr>
              <a:lnSpc>
                <a:spcPct val="100000"/>
              </a:lnSpc>
              <a:spcBef>
                <a:spcPts val="1417"/>
              </a:spcBef>
              <a:buNone/>
            </a:pPr>
            <a:r>
              <a:rPr b="0" lang="zh-CN" sz="1600" spc="-1" strike="noStrike">
                <a:solidFill>
                  <a:srgbClr val="000000"/>
                </a:solidFill>
                <a:latin typeface="Arial"/>
              </a:rPr>
              <a:t>对每个补丁进行独立分类</a:t>
            </a:r>
            <a:endParaRPr b="0" lang="en-US" sz="1600" spc="-1" strike="noStrike">
              <a:solidFill>
                <a:srgbClr val="000000"/>
              </a:solidFill>
              <a:latin typeface="Arial"/>
            </a:endParaRPr>
          </a:p>
        </p:txBody>
      </p:sp>
      <p:pic>
        <p:nvPicPr>
          <p:cNvPr id="108" name="图片 4" descr=""/>
          <p:cNvPicPr/>
          <p:nvPr/>
        </p:nvPicPr>
        <p:blipFill>
          <a:blip r:embed="rId2"/>
          <a:stretch/>
        </p:blipFill>
        <p:spPr>
          <a:xfrm>
            <a:off x="5829480" y="1028880"/>
            <a:ext cx="3239640" cy="526680"/>
          </a:xfrm>
          <a:prstGeom prst="rect">
            <a:avLst/>
          </a:prstGeom>
          <a:ln w="0">
            <a:noFill/>
          </a:ln>
        </p:spPr>
      </p:pic>
      <p:sp>
        <p:nvSpPr>
          <p:cNvPr id="109" name="文本框 6"/>
          <p:cNvSpPr/>
          <p:nvPr/>
        </p:nvSpPr>
        <p:spPr>
          <a:xfrm>
            <a:off x="5563800" y="4417200"/>
            <a:ext cx="4079520" cy="81972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tabLst>
                <a:tab algn="l" pos="0"/>
              </a:tabLst>
            </a:pPr>
            <a:r>
              <a:rPr b="0" lang="en-US" sz="1600" spc="-1" strike="noStrike">
                <a:solidFill>
                  <a:srgbClr val="000000"/>
                </a:solidFill>
                <a:latin typeface="Arial"/>
                <a:ea typeface="Noto Sans CJK SC"/>
              </a:rPr>
              <a:t>1.</a:t>
            </a:r>
            <a:r>
              <a:rPr b="0" lang="zh-CN" sz="1600" spc="-1" strike="noStrike">
                <a:solidFill>
                  <a:srgbClr val="000000"/>
                </a:solidFill>
                <a:latin typeface="Arial"/>
                <a:ea typeface="Noto Sans CJK SC"/>
              </a:rPr>
              <a:t>从清洁图像的外部数据集中学习模型</a:t>
            </a:r>
            <a:endParaRPr b="0" lang="en-US" sz="1600" spc="-1" strike="noStrike">
              <a:latin typeface="Arial"/>
            </a:endParaRPr>
          </a:p>
          <a:p>
            <a:pPr>
              <a:lnSpc>
                <a:spcPct val="100000"/>
              </a:lnSpc>
              <a:buNone/>
              <a:tabLst>
                <a:tab algn="l" pos="0"/>
              </a:tabLst>
            </a:pPr>
            <a:r>
              <a:rPr b="0" lang="en-US" sz="1600" spc="-1" strike="noStrike">
                <a:solidFill>
                  <a:srgbClr val="000000"/>
                </a:solidFill>
                <a:latin typeface="Arial"/>
                <a:ea typeface="Noto Sans CJK SC"/>
              </a:rPr>
              <a:t>2.</a:t>
            </a:r>
            <a:r>
              <a:rPr b="0" lang="zh-CN" sz="1600" spc="-1" strike="noStrike">
                <a:solidFill>
                  <a:srgbClr val="000000"/>
                </a:solidFill>
                <a:latin typeface="Arial"/>
                <a:ea typeface="Noto Sans CJK SC"/>
              </a:rPr>
              <a:t>是一个概率模型</a:t>
            </a:r>
            <a:r>
              <a:rPr b="0" lang="zh-CN" sz="1600" spc="-1" strike="noStrike">
                <a:solidFill>
                  <a:srgbClr val="000000"/>
                </a:solidFill>
                <a:latin typeface="Arial"/>
                <a:ea typeface="Noto Sans CJK SC"/>
              </a:rPr>
              <a:t>，允许在一组可能的类中对每个补丁进行分类，共同进行恢复和分割</a:t>
            </a:r>
            <a:endParaRPr b="0" lang="en-US" sz="1600" spc="-1" strike="noStrike">
              <a:latin typeface="Arial"/>
            </a:endParaRPr>
          </a:p>
        </p:txBody>
      </p:sp>
      <p:sp>
        <p:nvSpPr>
          <p:cNvPr id="110" name="直接箭头连接符 10"/>
          <p:cNvSpPr/>
          <p:nvPr/>
        </p:nvSpPr>
        <p:spPr>
          <a:xfrm flipV="1">
            <a:off x="2898360" y="1762560"/>
            <a:ext cx="2930760" cy="55476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dk1"/>
          </a:lnRef>
          <a:fillRef idx="0">
            <a:schemeClr val="dk1"/>
          </a:fillRef>
          <a:effectRef idx="0">
            <a:schemeClr val="dk1"/>
          </a:effectRef>
          <a:fontRef idx="minor"/>
        </p:style>
      </p:sp>
      <p:sp>
        <p:nvSpPr>
          <p:cNvPr id="111" name="文本框 11"/>
          <p:cNvSpPr/>
          <p:nvPr/>
        </p:nvSpPr>
        <p:spPr>
          <a:xfrm>
            <a:off x="5884920" y="872640"/>
            <a:ext cx="4079520" cy="173556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indent="-216000">
              <a:lnSpc>
                <a:spcPct val="100000"/>
              </a:lnSpc>
              <a:buClr>
                <a:srgbClr val="000000"/>
              </a:buClr>
              <a:buSzPct val="45000"/>
              <a:buFont typeface="Wingdings" charset="2"/>
              <a:buChar char=""/>
            </a:pPr>
            <a:r>
              <a:rPr b="0" lang="en-US" sz="1800" spc="-1" strike="noStrike">
                <a:solidFill>
                  <a:srgbClr val="000000"/>
                </a:solidFill>
                <a:latin typeface="等线"/>
              </a:rPr>
              <a:t>1) Cyclic Deblurring </a:t>
            </a:r>
            <a:r>
              <a:rPr b="0" lang="zh-CN" sz="1800" spc="-1" strike="noStrike">
                <a:solidFill>
                  <a:srgbClr val="000000"/>
                </a:solidFill>
                <a:latin typeface="等线"/>
              </a:rPr>
              <a:t>需要傅里叶变换</a:t>
            </a:r>
            <a:endParaRPr b="0" lang="en-US" sz="1800" spc="-1" strike="noStrike">
              <a:latin typeface="Arial"/>
            </a:endParaRPr>
          </a:p>
          <a:p>
            <a:pPr indent="-216000">
              <a:lnSpc>
                <a:spcPct val="100000"/>
              </a:lnSpc>
              <a:buClr>
                <a:srgbClr val="000000"/>
              </a:buClr>
              <a:buSzPct val="45000"/>
              <a:buFont typeface="Wingdings" charset="2"/>
              <a:buChar char=""/>
            </a:pPr>
            <a:r>
              <a:rPr b="0" lang="en-US" sz="1800" spc="-1" strike="noStrike">
                <a:solidFill>
                  <a:srgbClr val="000000"/>
                </a:solidFill>
                <a:latin typeface="等线"/>
              </a:rPr>
              <a:t>2) Compressive Imaging</a:t>
            </a:r>
            <a:endParaRPr b="0" lang="en-US" sz="1800" spc="-1" strike="noStrike">
              <a:latin typeface="Arial"/>
            </a:endParaRPr>
          </a:p>
          <a:p>
            <a:pPr indent="-216000">
              <a:lnSpc>
                <a:spcPct val="100000"/>
              </a:lnSpc>
              <a:buClr>
                <a:srgbClr val="000000"/>
              </a:buClr>
              <a:buSzPct val="45000"/>
              <a:buFont typeface="Wingdings" charset="2"/>
              <a:buChar char=""/>
            </a:pPr>
            <a:r>
              <a:rPr b="0" lang="en-US" sz="1800" spc="-1" strike="noStrike">
                <a:solidFill>
                  <a:srgbClr val="000000"/>
                </a:solidFill>
                <a:latin typeface="等线"/>
              </a:rPr>
              <a:t>3) Super-resolution</a:t>
            </a:r>
            <a:endParaRPr b="0" lang="en-US" sz="1800" spc="-1" strike="noStrike">
              <a:latin typeface="Arial"/>
            </a:endParaRPr>
          </a:p>
          <a:p>
            <a:pPr>
              <a:lnSpc>
                <a:spcPct val="100000"/>
              </a:lnSpc>
              <a:buNone/>
            </a:pPr>
            <a:endParaRPr b="0" lang="en-US" sz="1800" spc="-1" strike="noStrike">
              <a:latin typeface="Arial"/>
            </a:endParaRPr>
          </a:p>
        </p:txBody>
      </p:sp>
      <p:sp>
        <p:nvSpPr>
          <p:cNvPr id="112" name="直接箭头连接符 13"/>
          <p:cNvSpPr/>
          <p:nvPr/>
        </p:nvSpPr>
        <p:spPr>
          <a:xfrm>
            <a:off x="4237200" y="3086280"/>
            <a:ext cx="1387440" cy="42408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dk1"/>
          </a:lnRef>
          <a:fillRef idx="0">
            <a:schemeClr val="dk1"/>
          </a:fillRef>
          <a:effectRef idx="0">
            <a:schemeClr val="dk1"/>
          </a:effectRef>
          <a:fontRef idx="minor"/>
        </p:style>
      </p:sp>
      <p:sp>
        <p:nvSpPr>
          <p:cNvPr id="113" name="直接箭头连接符 16"/>
          <p:cNvSpPr/>
          <p:nvPr/>
        </p:nvSpPr>
        <p:spPr>
          <a:xfrm>
            <a:off x="3125520" y="3510720"/>
            <a:ext cx="2359800" cy="1135080"/>
          </a:xfrm>
          <a:custGeom>
            <a:avLst/>
            <a:gdLst/>
            <a:ahLst/>
            <a:rect l="l" t="t" r="r" b="b"/>
            <a:pathLst>
              <a:path w="21600" h="21600">
                <a:moveTo>
                  <a:pt x="0" y="0"/>
                </a:moveTo>
                <a:lnTo>
                  <a:pt x="21600" y="21600"/>
                </a:lnTo>
              </a:path>
            </a:pathLst>
          </a:custGeom>
          <a:noFill/>
          <a:ln>
            <a:solidFill>
              <a:srgbClr val="000000"/>
            </a:solidFill>
            <a:tailEnd len="med" type="triangle" w="med"/>
          </a:ln>
        </p:spPr>
        <p:style>
          <a:lnRef idx="1">
            <a:schemeClr val="dk1"/>
          </a:lnRef>
          <a:fillRef idx="0">
            <a:schemeClr val="dk1"/>
          </a:fillRef>
          <a:effectRef idx="0">
            <a:schemeClr val="dk1"/>
          </a:effectRef>
          <a:fontRef idx="minor"/>
        </p:style>
      </p:sp>
      <p:sp>
        <p:nvSpPr>
          <p:cNvPr id="114"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1.1.2</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图片 3" descr=""/>
          <p:cNvPicPr/>
          <p:nvPr/>
        </p:nvPicPr>
        <p:blipFill>
          <a:blip r:embed="rId1"/>
          <a:stretch/>
        </p:blipFill>
        <p:spPr>
          <a:xfrm>
            <a:off x="0" y="758520"/>
            <a:ext cx="6839640" cy="4709880"/>
          </a:xfrm>
          <a:prstGeom prst="rect">
            <a:avLst/>
          </a:prstGeom>
          <a:ln w="0">
            <a:noFill/>
          </a:ln>
        </p:spPr>
      </p:pic>
      <p:sp>
        <p:nvSpPr>
          <p:cNvPr id="116" name="文本框 4"/>
          <p:cNvSpPr/>
          <p:nvPr/>
        </p:nvSpPr>
        <p:spPr>
          <a:xfrm>
            <a:off x="7020000" y="1761480"/>
            <a:ext cx="2651040" cy="22845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提出了一种参数化即插即用交替方向乘子法</a:t>
            </a:r>
            <a:r>
              <a:rPr b="0" lang="en-US" sz="1400" spc="-1" strike="noStrike">
                <a:solidFill>
                  <a:srgbClr val="000000"/>
                </a:solidFill>
                <a:latin typeface="宋体"/>
                <a:ea typeface="宋体"/>
              </a:rPr>
              <a:t>(3p</a:t>
            </a:r>
            <a:r>
              <a:rPr b="0" lang="en-US" sz="1400" spc="-1" strike="noStrike">
                <a:solidFill>
                  <a:srgbClr val="000000"/>
                </a:solidFill>
                <a:latin typeface="宋体"/>
                <a:ea typeface="宋体"/>
              </a:rPr>
              <a:t>-ADMM) </a:t>
            </a:r>
            <a:r>
              <a:rPr b="0" lang="zh-CN" sz="1400" spc="-1" strike="noStrike">
                <a:solidFill>
                  <a:srgbClr val="000000"/>
                </a:solidFill>
                <a:latin typeface="宋体"/>
                <a:ea typeface="宋体"/>
              </a:rPr>
              <a:t>，并采用 </a:t>
            </a:r>
            <a:r>
              <a:rPr b="0" lang="en-US" sz="1400" spc="-1" strike="noStrike">
                <a:solidFill>
                  <a:srgbClr val="000000"/>
                </a:solidFill>
                <a:latin typeface="宋体"/>
                <a:ea typeface="宋体"/>
              </a:rPr>
              <a:t>DL </a:t>
            </a:r>
            <a:r>
              <a:rPr b="0" lang="zh-CN" sz="1400" spc="-1" strike="noStrike">
                <a:solidFill>
                  <a:srgbClr val="000000"/>
                </a:solidFill>
                <a:latin typeface="宋体"/>
                <a:ea typeface="宋体"/>
              </a:rPr>
              <a:t>的基本思想，利用大量的训练数据，在一个框架内同时对参数化即插即用先验和相关参数进行优化。</a:t>
            </a:r>
            <a:endParaRPr b="0" lang="en-US" sz="1400" spc="-1" strike="noStrike">
              <a:latin typeface="Arial"/>
            </a:endParaRPr>
          </a:p>
        </p:txBody>
      </p:sp>
      <p:sp>
        <p:nvSpPr>
          <p:cNvPr id="117" name="文本框 5"/>
          <p:cNvSpPr/>
          <p:nvPr/>
        </p:nvSpPr>
        <p:spPr>
          <a:xfrm>
            <a:off x="7020000" y="3958200"/>
            <a:ext cx="2339640" cy="6210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zh-CN" sz="1400" spc="-1" strike="noStrike">
                <a:solidFill>
                  <a:srgbClr val="000000"/>
                </a:solidFill>
                <a:latin typeface="宋体"/>
                <a:ea typeface="宋体"/>
              </a:rPr>
              <a:t>该方法在噪声诱导伪影抑制和边缘细节保持方面具有很好的效果</a:t>
            </a:r>
            <a:endParaRPr b="0" lang="en-US" sz="1400" spc="-1" strike="noStrike">
              <a:latin typeface="Arial"/>
            </a:endParaRPr>
          </a:p>
        </p:txBody>
      </p:sp>
      <p:sp>
        <p:nvSpPr>
          <p:cNvPr id="118"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1.1.3</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p:nvPr>
        </p:nvSpPr>
        <p:spPr>
          <a:xfrm>
            <a:off x="179280" y="1042200"/>
            <a:ext cx="9071280" cy="4737600"/>
          </a:xfrm>
          <a:prstGeom prst="rect">
            <a:avLst/>
          </a:prstGeom>
          <a:noFill/>
          <a:ln w="0">
            <a:noFill/>
          </a:ln>
        </p:spPr>
        <p:txBody>
          <a:bodyPr lIns="0" rIns="0" tIns="0" bIns="0" anchor="t">
            <a:normAutofit/>
          </a:bodyPr>
          <a:p>
            <a:pPr>
              <a:lnSpc>
                <a:spcPct val="100000"/>
              </a:lnSpc>
              <a:spcBef>
                <a:spcPts val="1417"/>
              </a:spcBef>
              <a:buNone/>
            </a:pPr>
            <a:endParaRPr b="0" lang="en-US" sz="3200" spc="-1" strike="noStrike">
              <a:solidFill>
                <a:srgbClr val="000000"/>
              </a:solidFill>
              <a:latin typeface="Arial"/>
            </a:endParaRPr>
          </a:p>
          <a:p>
            <a:pPr>
              <a:lnSpc>
                <a:spcPct val="100000"/>
              </a:lnSpc>
              <a:spcBef>
                <a:spcPts val="1417"/>
              </a:spcBef>
              <a:buNone/>
            </a:pPr>
            <a:endParaRPr b="0" lang="en-US" sz="32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r>
              <a:rPr b="0" lang="en-US" sz="1300" spc="-1" strike="noStrike">
                <a:latin typeface="Arial"/>
              </a:rPr>
              <a:t>1.</a:t>
            </a:r>
            <a:r>
              <a:rPr b="0" lang="zh-CN" sz="1300" spc="-1" strike="noStrike">
                <a:latin typeface="Arial"/>
              </a:rPr>
              <a:t>参数：自适应参数选择</a:t>
            </a:r>
            <a:endParaRPr b="0" lang="en-US" sz="1300" spc="-1" strike="noStrike">
              <a:solidFill>
                <a:srgbClr val="000000"/>
              </a:solidFill>
              <a:latin typeface="Arial"/>
            </a:endParaRPr>
          </a:p>
          <a:p>
            <a:pPr>
              <a:lnSpc>
                <a:spcPct val="100000"/>
              </a:lnSpc>
              <a:spcBef>
                <a:spcPts val="1417"/>
              </a:spcBef>
              <a:buNone/>
            </a:pPr>
            <a:r>
              <a:rPr b="0" lang="en-US" sz="1300" spc="-1" strike="noStrike">
                <a:latin typeface="Arial"/>
              </a:rPr>
              <a:t>2.</a:t>
            </a:r>
            <a:r>
              <a:rPr b="0" lang="zh-CN" sz="1300" spc="-1" strike="noStrike">
                <a:latin typeface="Arial"/>
              </a:rPr>
              <a:t>去噪：使用</a:t>
            </a:r>
            <a:r>
              <a:rPr b="0" lang="en-US" sz="1300" spc="-1" strike="noStrike">
                <a:latin typeface="Arial"/>
              </a:rPr>
              <a:t>residual CNNs</a:t>
            </a:r>
            <a:r>
              <a:rPr b="0" lang="zh-CN" sz="1300" spc="-1" strike="noStrike">
                <a:latin typeface="Arial"/>
              </a:rPr>
              <a:t>来表示相应的∇</a:t>
            </a:r>
            <a:r>
              <a:rPr b="0" lang="en-US" sz="1300" spc="-1" strike="noStrike">
                <a:latin typeface="Arial"/>
              </a:rPr>
              <a:t>Rx,</a:t>
            </a:r>
            <a:r>
              <a:rPr b="0" lang="zh-CN" sz="1300" spc="-1" strike="noStrike">
                <a:latin typeface="Arial"/>
              </a:rPr>
              <a:t>网络结构如下：</a:t>
            </a: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r>
              <a:rPr b="0" lang="en-US" sz="1300" spc="-1" strike="noStrike">
                <a:latin typeface="Arial"/>
              </a:rPr>
              <a:t>               </a:t>
            </a:r>
            <a:r>
              <a:rPr b="0" lang="en-US" sz="1300" spc="-1" strike="noStrike">
                <a:latin typeface="Arial"/>
              </a:rPr>
              <a:t>Ry,</a:t>
            </a:r>
            <a:r>
              <a:rPr b="0" lang="zh-CN" sz="1300" spc="-1" strike="noStrike">
                <a:latin typeface="Arial"/>
              </a:rPr>
              <a:t>使用最小二乘：</a:t>
            </a: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1300" spc="-1" strike="noStrike">
              <a:solidFill>
                <a:srgbClr val="000000"/>
              </a:solidFill>
              <a:latin typeface="Arial"/>
            </a:endParaRPr>
          </a:p>
          <a:p>
            <a:pPr>
              <a:lnSpc>
                <a:spcPct val="100000"/>
              </a:lnSpc>
              <a:spcBef>
                <a:spcPts val="1417"/>
              </a:spcBef>
              <a:buNone/>
            </a:pPr>
            <a:endParaRPr b="0" lang="en-US" sz="3200" spc="-1" strike="noStrike">
              <a:solidFill>
                <a:srgbClr val="000000"/>
              </a:solidFill>
              <a:latin typeface="Arial"/>
            </a:endParaRPr>
          </a:p>
        </p:txBody>
      </p:sp>
      <p:pic>
        <p:nvPicPr>
          <p:cNvPr id="120" name="图片 3" descr=""/>
          <p:cNvPicPr/>
          <p:nvPr/>
        </p:nvPicPr>
        <p:blipFill>
          <a:blip r:embed="rId1"/>
          <a:stretch/>
        </p:blipFill>
        <p:spPr>
          <a:xfrm>
            <a:off x="1943640" y="1233000"/>
            <a:ext cx="6800040" cy="980280"/>
          </a:xfrm>
          <a:prstGeom prst="rect">
            <a:avLst/>
          </a:prstGeom>
          <a:ln w="0">
            <a:noFill/>
          </a:ln>
        </p:spPr>
      </p:pic>
      <p:sp>
        <p:nvSpPr>
          <p:cNvPr id="121" name="文本框 4"/>
          <p:cNvSpPr/>
          <p:nvPr/>
        </p:nvSpPr>
        <p:spPr>
          <a:xfrm>
            <a:off x="1690920" y="2600640"/>
            <a:ext cx="7559640" cy="455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tabLst>
                <a:tab algn="l" pos="0"/>
              </a:tabLst>
            </a:pPr>
            <a:r>
              <a:rPr b="0" lang="en-US" sz="1000" spc="-1" strike="noStrike">
                <a:solidFill>
                  <a:srgbClr val="000000"/>
                </a:solidFill>
                <a:latin typeface="Arial"/>
                <a:ea typeface="Noto Sans CJK SC"/>
              </a:rPr>
              <a:t>y</a:t>
            </a:r>
            <a:r>
              <a:rPr b="0" lang="zh-CN" sz="1000" spc="-1" strike="noStrike">
                <a:solidFill>
                  <a:srgbClr val="000000"/>
                </a:solidFill>
                <a:latin typeface="Arial"/>
                <a:ea typeface="Noto Sans CJK SC"/>
              </a:rPr>
              <a:t>是所需的正弦图，</a:t>
            </a:r>
            <a:r>
              <a:rPr b="0" lang="en-US" sz="1000" spc="-1" strike="noStrike">
                <a:solidFill>
                  <a:srgbClr val="000000"/>
                </a:solidFill>
                <a:latin typeface="Arial"/>
                <a:ea typeface="Noto Sans CJK SC"/>
              </a:rPr>
              <a:t>Ry </a:t>
            </a:r>
            <a:r>
              <a:rPr b="0" lang="zh-CN" sz="1000" spc="-1" strike="noStrike">
                <a:solidFill>
                  <a:srgbClr val="000000"/>
                </a:solidFill>
                <a:latin typeface="Arial"/>
                <a:ea typeface="Noto Sans CJK SC"/>
              </a:rPr>
              <a:t>和 </a:t>
            </a:r>
            <a:r>
              <a:rPr b="0" lang="en-US" sz="1000" spc="-1" strike="noStrike">
                <a:solidFill>
                  <a:srgbClr val="000000"/>
                </a:solidFill>
                <a:latin typeface="Arial"/>
                <a:ea typeface="Noto Sans CJK SC"/>
              </a:rPr>
              <a:t>Rx </a:t>
            </a:r>
            <a:r>
              <a:rPr b="0" lang="zh-CN" sz="1000" spc="-1" strike="noStrike">
                <a:solidFill>
                  <a:srgbClr val="000000"/>
                </a:solidFill>
                <a:latin typeface="Arial"/>
                <a:ea typeface="Noto Sans CJK SC"/>
              </a:rPr>
              <a:t>中的下标 </a:t>
            </a:r>
            <a:r>
              <a:rPr b="0" lang="en-US" sz="1000" spc="-1" strike="noStrike">
                <a:solidFill>
                  <a:srgbClr val="000000"/>
                </a:solidFill>
                <a:latin typeface="Arial"/>
                <a:ea typeface="Noto Sans CJK SC"/>
              </a:rPr>
              <a:t>y </a:t>
            </a:r>
            <a:r>
              <a:rPr b="0" lang="zh-CN" sz="1000" spc="-1" strike="noStrike">
                <a:solidFill>
                  <a:srgbClr val="000000"/>
                </a:solidFill>
                <a:latin typeface="Arial"/>
                <a:ea typeface="Noto Sans CJK SC"/>
              </a:rPr>
              <a:t>和 </a:t>
            </a:r>
            <a:r>
              <a:rPr b="0" lang="en-US" sz="1000" spc="-1" strike="noStrike">
                <a:solidFill>
                  <a:srgbClr val="000000"/>
                </a:solidFill>
                <a:latin typeface="Arial"/>
                <a:ea typeface="Noto Sans CJK SC"/>
              </a:rPr>
              <a:t>x </a:t>
            </a:r>
            <a:r>
              <a:rPr b="0" lang="zh-CN" sz="1000" spc="-1" strike="noStrike">
                <a:solidFill>
                  <a:srgbClr val="000000"/>
                </a:solidFill>
                <a:latin typeface="Arial"/>
                <a:ea typeface="Noto Sans CJK SC"/>
              </a:rPr>
              <a:t>表明这两个先验项分别应用于正弦图 </a:t>
            </a:r>
            <a:r>
              <a:rPr b="0" lang="en-US" sz="1000" spc="-1" strike="noStrike">
                <a:solidFill>
                  <a:srgbClr val="000000"/>
                </a:solidFill>
                <a:latin typeface="Arial"/>
                <a:ea typeface="Noto Sans CJK SC"/>
              </a:rPr>
              <a:t>sinogram </a:t>
            </a:r>
            <a:r>
              <a:rPr b="0" lang="zh-CN" sz="1000" spc="-1" strike="noStrike">
                <a:solidFill>
                  <a:srgbClr val="000000"/>
                </a:solidFill>
                <a:latin typeface="Arial"/>
                <a:ea typeface="Noto Sans CJK SC"/>
              </a:rPr>
              <a:t>和图像域</a:t>
            </a:r>
            <a:r>
              <a:rPr b="0" lang="en-US" sz="1000" spc="-1" strike="noStrike">
                <a:solidFill>
                  <a:srgbClr val="000000"/>
                </a:solidFill>
                <a:latin typeface="Arial"/>
                <a:ea typeface="Noto Sans CJK SC"/>
              </a:rPr>
              <a:t>image domains</a:t>
            </a:r>
            <a:r>
              <a:rPr b="0" lang="zh-CN" sz="1000" spc="-1" strike="noStrike">
                <a:solidFill>
                  <a:srgbClr val="000000"/>
                </a:solidFill>
                <a:latin typeface="Arial"/>
                <a:ea typeface="Noto Sans CJK SC"/>
              </a:rPr>
              <a:t>。</a:t>
            </a:r>
            <a:endParaRPr b="0" lang="en-US" sz="1000" spc="-1" strike="noStrike">
              <a:latin typeface="Arial"/>
            </a:endParaRPr>
          </a:p>
        </p:txBody>
      </p:sp>
      <p:pic>
        <p:nvPicPr>
          <p:cNvPr id="122" name="图片 5" descr=""/>
          <p:cNvPicPr/>
          <p:nvPr/>
        </p:nvPicPr>
        <p:blipFill>
          <a:blip r:embed="rId2"/>
          <a:stretch/>
        </p:blipFill>
        <p:spPr>
          <a:xfrm>
            <a:off x="2327760" y="1943640"/>
            <a:ext cx="5424480" cy="539640"/>
          </a:xfrm>
          <a:prstGeom prst="rect">
            <a:avLst/>
          </a:prstGeom>
          <a:ln w="0">
            <a:noFill/>
          </a:ln>
        </p:spPr>
      </p:pic>
      <p:pic>
        <p:nvPicPr>
          <p:cNvPr id="123" name="图片 6" descr=""/>
          <p:cNvPicPr/>
          <p:nvPr/>
        </p:nvPicPr>
        <p:blipFill>
          <a:blip r:embed="rId3"/>
          <a:stretch/>
        </p:blipFill>
        <p:spPr>
          <a:xfrm>
            <a:off x="3276360" y="5219280"/>
            <a:ext cx="3190320" cy="351720"/>
          </a:xfrm>
          <a:prstGeom prst="rect">
            <a:avLst/>
          </a:prstGeom>
          <a:ln w="0">
            <a:noFill/>
          </a:ln>
        </p:spPr>
      </p:pic>
      <p:pic>
        <p:nvPicPr>
          <p:cNvPr id="124" name="图片 7" descr=""/>
          <p:cNvPicPr/>
          <p:nvPr/>
        </p:nvPicPr>
        <p:blipFill>
          <a:blip r:embed="rId4"/>
          <a:stretch/>
        </p:blipFill>
        <p:spPr>
          <a:xfrm>
            <a:off x="2958120" y="3788280"/>
            <a:ext cx="4281480" cy="1163880"/>
          </a:xfrm>
          <a:prstGeom prst="rect">
            <a:avLst/>
          </a:prstGeom>
          <a:ln w="0">
            <a:noFill/>
          </a:ln>
        </p:spPr>
      </p:pic>
      <p:sp>
        <p:nvSpPr>
          <p:cNvPr id="125" name="文本框 11"/>
          <p:cNvSpPr/>
          <p:nvPr/>
        </p:nvSpPr>
        <p:spPr>
          <a:xfrm>
            <a:off x="1336680" y="1233000"/>
            <a:ext cx="7304040" cy="173556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spAutoFit/>
          </a:bodyPr>
          <a:p>
            <a:pPr>
              <a:lnSpc>
                <a:spcPct val="100000"/>
              </a:lnSpc>
              <a:buNone/>
            </a:pPr>
            <a:r>
              <a:rPr b="0" lang="zh-CN" sz="1800" spc="-1" strike="noStrike">
                <a:solidFill>
                  <a:srgbClr val="000000"/>
                </a:solidFill>
                <a:latin typeface="等线"/>
              </a:rPr>
              <a:t>模型：</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26" name="标题 1"/>
          <p:cNvSpPr/>
          <p:nvPr/>
        </p:nvSpPr>
        <p:spPr>
          <a:xfrm>
            <a:off x="-252000" y="469800"/>
            <a:ext cx="3376080" cy="94608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US" sz="2800" spc="-1" strike="noStrike">
                <a:solidFill>
                  <a:srgbClr val="000000"/>
                </a:solidFill>
                <a:latin typeface="Arial"/>
              </a:rPr>
              <a:t>Method</a:t>
            </a:r>
            <a:r>
              <a:rPr b="0" lang="zh-CN" sz="2800" spc="-1" strike="noStrike">
                <a:solidFill>
                  <a:srgbClr val="000000"/>
                </a:solidFill>
                <a:latin typeface="Arial"/>
              </a:rPr>
              <a:t>：</a:t>
            </a:r>
            <a:endParaRPr b="0" lang="en-US" sz="2800" spc="-1" strike="noStrike">
              <a:latin typeface="Arial"/>
            </a:endParaRPr>
          </a:p>
        </p:txBody>
      </p:sp>
      <p:sp>
        <p:nvSpPr>
          <p:cNvPr id="127"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1.1.3</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图片 8" descr=""/>
          <p:cNvPicPr/>
          <p:nvPr/>
        </p:nvPicPr>
        <p:blipFill>
          <a:blip r:embed="rId1"/>
          <a:stretch/>
        </p:blipFill>
        <p:spPr>
          <a:xfrm>
            <a:off x="5480640" y="3390840"/>
            <a:ext cx="4537800" cy="1333080"/>
          </a:xfrm>
          <a:prstGeom prst="rect">
            <a:avLst/>
          </a:prstGeom>
          <a:ln w="0">
            <a:noFill/>
          </a:ln>
        </p:spPr>
      </p:pic>
      <p:sp>
        <p:nvSpPr>
          <p:cNvPr id="129" name="文本框 7"/>
          <p:cNvSpPr/>
          <p:nvPr/>
        </p:nvSpPr>
        <p:spPr>
          <a:xfrm>
            <a:off x="5480640" y="2170080"/>
            <a:ext cx="4507920" cy="3201840"/>
          </a:xfrm>
          <a:prstGeom prst="rect">
            <a:avLst/>
          </a:prstGeom>
          <a:noFill/>
          <a:ln>
            <a:solidFill>
              <a:srgbClr val="000000"/>
            </a:solidFill>
          </a:ln>
        </p:spPr>
        <p:style>
          <a:lnRef idx="2">
            <a:schemeClr val="dk1"/>
          </a:lnRef>
          <a:fillRef idx="1">
            <a:schemeClr val="lt1"/>
          </a:fillRef>
          <a:effectRef idx="0">
            <a:schemeClr val="dk1"/>
          </a:effectRef>
          <a:fontRef idx="minor"/>
        </p:style>
        <p:txBody>
          <a:bodyPr lIns="90000" rIns="90000" tIns="45000" bIns="45000" anchor="t">
            <a:noAutofit/>
          </a:bodyPr>
          <a:p>
            <a:pPr>
              <a:lnSpc>
                <a:spcPct val="100000"/>
              </a:lnSpc>
              <a:spcBef>
                <a:spcPts val="1191"/>
              </a:spcBef>
              <a:spcAft>
                <a:spcPts val="992"/>
              </a:spcAft>
              <a:buNone/>
              <a:tabLst>
                <a:tab algn="l" pos="0"/>
              </a:tabLst>
            </a:pPr>
            <a:r>
              <a:rPr b="0" lang="en-US" sz="1200" spc="-1" strike="noStrike">
                <a:solidFill>
                  <a:srgbClr val="000000"/>
                </a:solidFill>
                <a:latin typeface="Arial"/>
                <a:ea typeface="Noto Sans CJK SC"/>
              </a:rPr>
              <a:t>Method:</a:t>
            </a:r>
            <a:endParaRPr b="0" lang="en-US" sz="1200" spc="-1" strike="noStrike">
              <a:latin typeface="Arial"/>
            </a:endParaRPr>
          </a:p>
          <a:p>
            <a:pPr>
              <a:lnSpc>
                <a:spcPct val="100000"/>
              </a:lnSpc>
              <a:spcBef>
                <a:spcPts val="1191"/>
              </a:spcBef>
              <a:spcAft>
                <a:spcPts val="992"/>
              </a:spcAft>
              <a:buNone/>
              <a:tabLst>
                <a:tab algn="l" pos="0"/>
              </a:tabLst>
            </a:pPr>
            <a:r>
              <a:rPr b="0" lang="zh-CN" sz="1200" spc="-1" strike="noStrike">
                <a:solidFill>
                  <a:srgbClr val="000000"/>
                </a:solidFill>
                <a:latin typeface="Arial"/>
                <a:ea typeface="Noto Sans CJK SC"/>
              </a:rPr>
              <a:t>使用</a:t>
            </a:r>
            <a:r>
              <a:rPr b="0" lang="en-US" sz="1200" spc="-1" strike="noStrike">
                <a:solidFill>
                  <a:srgbClr val="000000"/>
                </a:solidFill>
                <a:latin typeface="Arial"/>
                <a:ea typeface="Noto Sans CJK SC"/>
              </a:rPr>
              <a:t>residual learning strategy</a:t>
            </a:r>
            <a:r>
              <a:rPr b="0" lang="zh-CN" sz="1200" spc="-1" strike="noStrike">
                <a:solidFill>
                  <a:srgbClr val="000000"/>
                </a:solidFill>
                <a:latin typeface="Arial"/>
                <a:ea typeface="Noto Sans CJK SC"/>
              </a:rPr>
              <a:t>，通过深度神经网络从噪声输入图像中预测残差图像</a:t>
            </a:r>
            <a:r>
              <a:rPr b="0" lang="en-US" sz="1200" spc="-1" strike="noStrike">
                <a:solidFill>
                  <a:srgbClr val="000000"/>
                </a:solidFill>
                <a:latin typeface="Arial"/>
                <a:ea typeface="Noto Sans CJK SC"/>
              </a:rPr>
              <a:t>,</a:t>
            </a:r>
            <a:r>
              <a:rPr b="0" lang="zh-CN" sz="1200" spc="-1" strike="noStrike">
                <a:solidFill>
                  <a:srgbClr val="000000"/>
                </a:solidFill>
                <a:latin typeface="Arial"/>
                <a:ea typeface="Noto Sans CJK SC"/>
              </a:rPr>
              <a:t>网络结构：</a:t>
            </a:r>
            <a:endParaRPr b="0" lang="en-US" sz="1200" spc="-1" strike="noStrike">
              <a:latin typeface="Arial"/>
            </a:endParaRPr>
          </a:p>
          <a:p>
            <a:pPr>
              <a:lnSpc>
                <a:spcPct val="100000"/>
              </a:lnSpc>
              <a:spcBef>
                <a:spcPts val="1191"/>
              </a:spcBef>
              <a:spcAft>
                <a:spcPts val="992"/>
              </a:spcAft>
              <a:buNone/>
              <a:tabLst>
                <a:tab algn="l" pos="0"/>
              </a:tabLst>
            </a:pPr>
            <a:endParaRPr b="0" lang="en-US" sz="1200" spc="-1" strike="noStrike">
              <a:latin typeface="Arial"/>
            </a:endParaRPr>
          </a:p>
          <a:p>
            <a:pPr>
              <a:lnSpc>
                <a:spcPct val="100000"/>
              </a:lnSpc>
              <a:spcBef>
                <a:spcPts val="1191"/>
              </a:spcBef>
              <a:spcAft>
                <a:spcPts val="992"/>
              </a:spcAft>
              <a:buNone/>
              <a:tabLst>
                <a:tab algn="l" pos="0"/>
              </a:tabLst>
            </a:pPr>
            <a:endParaRPr b="0" lang="en-US" sz="1200" spc="-1" strike="noStrike">
              <a:latin typeface="Arial"/>
            </a:endParaRPr>
          </a:p>
          <a:p>
            <a:pPr>
              <a:lnSpc>
                <a:spcPct val="100000"/>
              </a:lnSpc>
              <a:spcBef>
                <a:spcPts val="1191"/>
              </a:spcBef>
              <a:spcAft>
                <a:spcPts val="992"/>
              </a:spcAft>
              <a:buNone/>
              <a:tabLst>
                <a:tab algn="l" pos="0"/>
              </a:tabLst>
            </a:pPr>
            <a:endParaRPr b="0" lang="en-US" sz="1200" spc="-1" strike="noStrike">
              <a:latin typeface="Arial"/>
            </a:endParaRPr>
          </a:p>
        </p:txBody>
      </p:sp>
      <p:pic>
        <p:nvPicPr>
          <p:cNvPr id="130" name="图片 3" descr=""/>
          <p:cNvPicPr/>
          <p:nvPr/>
        </p:nvPicPr>
        <p:blipFill>
          <a:blip r:embed="rId2"/>
          <a:stretch/>
        </p:blipFill>
        <p:spPr>
          <a:xfrm>
            <a:off x="-6840" y="812520"/>
            <a:ext cx="5457960" cy="3660120"/>
          </a:xfrm>
          <a:prstGeom prst="rect">
            <a:avLst/>
          </a:prstGeom>
          <a:ln w="0">
            <a:noFill/>
          </a:ln>
        </p:spPr>
      </p:pic>
      <p:sp>
        <p:nvSpPr>
          <p:cNvPr id="131" name="文本框 4"/>
          <p:cNvSpPr/>
          <p:nvPr/>
        </p:nvSpPr>
        <p:spPr>
          <a:xfrm>
            <a:off x="5417280" y="731520"/>
            <a:ext cx="4587840" cy="14382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buNone/>
            </a:pPr>
            <a:r>
              <a:rPr b="0" lang="zh-CN" sz="1400" spc="-1" strike="noStrike">
                <a:solidFill>
                  <a:srgbClr val="000000"/>
                </a:solidFill>
                <a:latin typeface="宋体"/>
                <a:ea typeface="宋体"/>
              </a:rPr>
              <a:t>使用即插即用</a:t>
            </a:r>
            <a:r>
              <a:rPr b="0" lang="en-US" sz="1400" spc="-1" strike="noStrike">
                <a:solidFill>
                  <a:srgbClr val="000000"/>
                </a:solidFill>
                <a:latin typeface="宋体"/>
                <a:ea typeface="宋体"/>
              </a:rPr>
              <a:t>(PnP)</a:t>
            </a:r>
            <a:r>
              <a:rPr b="0" lang="zh-CN" sz="1400" spc="-1" strike="noStrike">
                <a:solidFill>
                  <a:srgbClr val="000000"/>
                </a:solidFill>
                <a:latin typeface="宋体"/>
                <a:ea typeface="宋体"/>
              </a:rPr>
              <a:t>框架，对代表 </a:t>
            </a:r>
            <a:r>
              <a:rPr b="0" lang="en-US" sz="1400" spc="-1" strike="noStrike">
                <a:solidFill>
                  <a:srgbClr val="000000"/>
                </a:solidFill>
                <a:latin typeface="宋体"/>
                <a:ea typeface="宋体"/>
              </a:rPr>
              <a:t>MBIR </a:t>
            </a:r>
            <a:r>
              <a:rPr b="0" lang="zh-CN" sz="1400" spc="-1" strike="noStrike">
                <a:solidFill>
                  <a:srgbClr val="000000"/>
                </a:solidFill>
                <a:latin typeface="宋体"/>
                <a:ea typeface="宋体"/>
              </a:rPr>
              <a:t>先验模型的图像去噪算子采用了最先进的深度残差学习算法。</a:t>
            </a:r>
            <a:endParaRPr b="0" lang="en-US" sz="1400" spc="-1" strike="noStrike">
              <a:latin typeface="Arial"/>
            </a:endParaRPr>
          </a:p>
          <a:p>
            <a:pPr>
              <a:lnSpc>
                <a:spcPct val="100000"/>
              </a:lnSpc>
              <a:spcBef>
                <a:spcPts val="1191"/>
              </a:spcBef>
              <a:spcAft>
                <a:spcPts val="992"/>
              </a:spcAft>
              <a:buNone/>
            </a:pPr>
            <a:r>
              <a:rPr b="0" lang="zh-CN" sz="1400" spc="-1" strike="noStrike">
                <a:solidFill>
                  <a:srgbClr val="000000"/>
                </a:solidFill>
                <a:latin typeface="宋体"/>
                <a:ea typeface="宋体"/>
              </a:rPr>
              <a:t>显著降低了噪声和伪影。</a:t>
            </a:r>
            <a:endParaRPr b="0" lang="en-US" sz="1400" spc="-1" strike="noStrike">
              <a:latin typeface="Arial"/>
            </a:endParaRPr>
          </a:p>
          <a:p>
            <a:pPr>
              <a:lnSpc>
                <a:spcPct val="100000"/>
              </a:lnSpc>
              <a:spcBef>
                <a:spcPts val="1191"/>
              </a:spcBef>
              <a:spcAft>
                <a:spcPts val="992"/>
              </a:spcAft>
              <a:buNone/>
            </a:pPr>
            <a:endParaRPr b="0" lang="en-US" sz="1400" spc="-1" strike="noStrike">
              <a:latin typeface="Arial"/>
            </a:endParaRPr>
          </a:p>
        </p:txBody>
      </p:sp>
      <p:sp>
        <p:nvSpPr>
          <p:cNvPr id="132" name="文本框 5"/>
          <p:cNvSpPr/>
          <p:nvPr/>
        </p:nvSpPr>
        <p:spPr>
          <a:xfrm>
            <a:off x="7101720" y="1409760"/>
            <a:ext cx="2292480" cy="459720"/>
          </a:xfrm>
          <a:prstGeom prst="rect">
            <a:avLst/>
          </a:prstGeom>
          <a:noFill/>
          <a:ln w="0">
            <a:noFill/>
          </a:ln>
        </p:spPr>
        <p:style>
          <a:lnRef idx="0"/>
          <a:fillRef idx="0"/>
          <a:effectRef idx="0"/>
          <a:fontRef idx="minor"/>
        </p:style>
      </p:sp>
      <p:sp>
        <p:nvSpPr>
          <p:cNvPr id="133" name="标题 1"/>
          <p:cNvSpPr/>
          <p:nvPr/>
        </p:nvSpPr>
        <p:spPr>
          <a:xfrm>
            <a:off x="-91080" y="201960"/>
            <a:ext cx="4006440" cy="946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3200" spc="-1" strike="noStrike">
                <a:solidFill>
                  <a:srgbClr val="000000"/>
                </a:solidFill>
                <a:latin typeface="Arial"/>
              </a:rPr>
              <a:t>1.1.4</a:t>
            </a:r>
            <a:r>
              <a:rPr b="0" lang="zh-CN" sz="3200" spc="-1" strike="noStrike">
                <a:solidFill>
                  <a:srgbClr val="000000"/>
                </a:solidFill>
                <a:latin typeface="Arial"/>
              </a:rPr>
              <a:t>使用去噪网络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602</TotalTime>
  <Application>LibreOffice/7.3.7.2$Linux_X86_64 LibreOffice_project/30$Build-2</Application>
  <AppVersion>15.0000</AppVersion>
  <Words>1470</Words>
  <Paragraphs>143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2024-01-02T17:45:11Z</dcterms:created>
  <dc:creator>神奇的海螺</dc:creator>
  <dc:description/>
  <dc:language>zh-CN</dc:language>
  <cp:lastModifiedBy>YanXin Jiao</cp:lastModifiedBy>
  <dcterms:modified xsi:type="dcterms:W3CDTF">2024-01-06T08:31:55Z</dcterms:modified>
  <cp:revision>67</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23</vt:i4>
  </property>
  <property fmtid="{D5CDD505-2E9C-101B-9397-08002B2CF9AE}" pid="3" name="PresentationFormat">
    <vt:lpwstr>自定义</vt:lpwstr>
  </property>
  <property fmtid="{D5CDD505-2E9C-101B-9397-08002B2CF9AE}" pid="4" name="Slides">
    <vt:i4>24</vt:i4>
  </property>
</Properties>
</file>